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411" r:id="rId6"/>
    <p:sldId id="413" r:id="rId7"/>
    <p:sldId id="417" r:id="rId8"/>
    <p:sldId id="421" r:id="rId9"/>
    <p:sldId id="416" r:id="rId10"/>
    <p:sldId id="418" r:id="rId11"/>
    <p:sldId id="419"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3">
          <p15:clr>
            <a:srgbClr val="A4A3A4"/>
          </p15:clr>
        </p15:guide>
        <p15:guide id="2" orient="horz" pos="1633">
          <p15:clr>
            <a:srgbClr val="A4A3A4"/>
          </p15:clr>
        </p15:guide>
        <p15:guide id="3" pos="19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EA202-F990-7730-CCC3-66E9C7093942}" name="Linda Strid" initials="LS" userId="S::linda.strid@slf.se::7457f3ba-e014-468a-a4df-71b64d1bee42" providerId="AD"/>
  <p188:author id="{C6CB0C1D-31BE-6821-2186-C847E330A610}" name="Sofia Rydgren Stale" initials="SR" userId="S::sofia.rydgren.stale@slf.se::119a2678-7dec-42b3-9366-e098eaf98e89" providerId="AD"/>
  <p188:author id="{F131E737-EF66-E1A8-6780-3235E1BD07C2}" name="Ann Garö" initials="AG" userId="S::ann.garo@slf.se::1801072b-e704-41e3-8db0-45cbfc3a52e6" providerId="AD"/>
  <p188:author id="{53E1B144-B256-AB25-AF0E-E341AE74CE85}" name="Tove Hägg" initials="TH" userId="S::tove.hagg@slf.se::ba588560-c28a-42ab-a036-306365e30b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0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95BBE-3A3A-4292-ADAB-6EE7D5254F8D}" v="9" dt="2025-03-04T10:56:21.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26" y="1326"/>
      </p:cViewPr>
      <p:guideLst>
        <p:guide orient="horz" pos="1293"/>
        <p:guide orient="horz" pos="1633"/>
        <p:guide pos="1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Strid" userId="7457f3ba-e014-468a-a4df-71b64d1bee42" providerId="ADAL" clId="{22A95BBE-3A3A-4292-ADAB-6EE7D5254F8D}"/>
    <pc:docChg chg="undo custSel modSld">
      <pc:chgData name="Linda Strid" userId="7457f3ba-e014-468a-a4df-71b64d1bee42" providerId="ADAL" clId="{22A95BBE-3A3A-4292-ADAB-6EE7D5254F8D}" dt="2025-03-04T13:18:39.555" v="70" actId="20577"/>
      <pc:docMkLst>
        <pc:docMk/>
      </pc:docMkLst>
      <pc:sldChg chg="modSp mod">
        <pc:chgData name="Linda Strid" userId="7457f3ba-e014-468a-a4df-71b64d1bee42" providerId="ADAL" clId="{22A95BBE-3A3A-4292-ADAB-6EE7D5254F8D}" dt="2025-03-04T13:18:39.555" v="70" actId="20577"/>
        <pc:sldMkLst>
          <pc:docMk/>
          <pc:sldMk cId="2572488572" sldId="419"/>
        </pc:sldMkLst>
        <pc:spChg chg="mod">
          <ac:chgData name="Linda Strid" userId="7457f3ba-e014-468a-a4df-71b64d1bee42" providerId="ADAL" clId="{22A95BBE-3A3A-4292-ADAB-6EE7D5254F8D}" dt="2025-03-04T13:18:39.555" v="70" actId="20577"/>
          <ac:spMkLst>
            <pc:docMk/>
            <pc:sldMk cId="2572488572" sldId="419"/>
            <ac:spMk id="3" creationId="{852E6040-5040-20FC-D45E-793B5D1777ED}"/>
          </ac:spMkLst>
        </pc:spChg>
      </pc:sldChg>
      <pc:sldChg chg="addSp delSp modSp mod modNotesTx">
        <pc:chgData name="Linda Strid" userId="7457f3ba-e014-468a-a4df-71b64d1bee42" providerId="ADAL" clId="{22A95BBE-3A3A-4292-ADAB-6EE7D5254F8D}" dt="2025-03-04T10:56:57.623" v="65" actId="20577"/>
        <pc:sldMkLst>
          <pc:docMk/>
          <pc:sldMk cId="1079263811" sldId="421"/>
        </pc:sldMkLst>
        <pc:spChg chg="mod">
          <ac:chgData name="Linda Strid" userId="7457f3ba-e014-468a-a4df-71b64d1bee42" providerId="ADAL" clId="{22A95BBE-3A3A-4292-ADAB-6EE7D5254F8D}" dt="2025-03-04T10:52:08.117" v="35" actId="20577"/>
          <ac:spMkLst>
            <pc:docMk/>
            <pc:sldMk cId="1079263811" sldId="421"/>
            <ac:spMk id="3" creationId="{0591E2A0-69F5-38C8-5D6B-61C3F9F21064}"/>
          </ac:spMkLst>
        </pc:spChg>
        <pc:picChg chg="del">
          <ac:chgData name="Linda Strid" userId="7457f3ba-e014-468a-a4df-71b64d1bee42" providerId="ADAL" clId="{22A95BBE-3A3A-4292-ADAB-6EE7D5254F8D}" dt="2025-03-04T10:50:59.488" v="0" actId="478"/>
          <ac:picMkLst>
            <pc:docMk/>
            <pc:sldMk cId="1079263811" sldId="421"/>
            <ac:picMk id="5" creationId="{4DA360D6-6B55-9E34-9F7C-50FAF4DE6A00}"/>
          </ac:picMkLst>
        </pc:picChg>
        <pc:picChg chg="add mod">
          <ac:chgData name="Linda Strid" userId="7457f3ba-e014-468a-a4df-71b64d1bee42" providerId="ADAL" clId="{22A95BBE-3A3A-4292-ADAB-6EE7D5254F8D}" dt="2025-03-04T10:53:04.593" v="36" actId="1076"/>
          <ac:picMkLst>
            <pc:docMk/>
            <pc:sldMk cId="1079263811" sldId="421"/>
            <ac:picMk id="1026" creationId="{D489FBB4-830D-89DA-B9AA-02D11F00A22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E2605-ED03-4569-9E91-4E50F9B983EE}" type="datetimeFigureOut">
              <a:rPr lang="sv-SE" smtClean="0"/>
              <a:t>2025-03-04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6FDBF-1076-4DE1-BA74-43E3214C108E}" type="slidenum">
              <a:rPr lang="sv-SE" smtClean="0"/>
              <a:t>‹#›</a:t>
            </a:fld>
            <a:endParaRPr lang="sv-SE"/>
          </a:p>
        </p:txBody>
      </p:sp>
    </p:spTree>
    <p:extLst>
      <p:ext uri="{BB962C8B-B14F-4D97-AF65-F5344CB8AC3E}">
        <p14:creationId xmlns:p14="http://schemas.microsoft.com/office/powerpoint/2010/main" val="1042679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ttps://slf.se/nyheter/avtalspodd-nar-far-lakare-strejk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lf.se/lakaravtal-202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Våren 2025 startar en ny avtalsrörelse. I den här presentationen går vi igenom hur en avtalsrörelse går till och vad ett kollektivavtal innebär. </a:t>
            </a:r>
          </a:p>
        </p:txBody>
      </p:sp>
      <p:sp>
        <p:nvSpPr>
          <p:cNvPr id="4" name="Platshållare för bildnummer 3"/>
          <p:cNvSpPr>
            <a:spLocks noGrp="1"/>
          </p:cNvSpPr>
          <p:nvPr>
            <p:ph type="sldNum" sz="quarter" idx="5"/>
          </p:nvPr>
        </p:nvSpPr>
        <p:spPr/>
        <p:txBody>
          <a:bodyPr/>
          <a:lstStyle/>
          <a:p>
            <a:fld id="{AA06FDBF-1076-4DE1-BA74-43E3214C108E}" type="slidenum">
              <a:rPr lang="sv-SE" smtClean="0"/>
              <a:t>1</a:t>
            </a:fld>
            <a:endParaRPr lang="sv-SE"/>
          </a:p>
        </p:txBody>
      </p:sp>
    </p:spTree>
    <p:extLst>
      <p:ext uri="{BB962C8B-B14F-4D97-AF65-F5344CB8AC3E}">
        <p14:creationId xmlns:p14="http://schemas.microsoft.com/office/powerpoint/2010/main" val="241159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a:solidFill>
                  <a:srgbClr val="212529"/>
                </a:solidFill>
                <a:effectLst/>
                <a:highlight>
                  <a:srgbClr val="F9F7F5"/>
                </a:highlight>
                <a:latin typeface="Graphik Web"/>
              </a:rPr>
              <a:t>I Sverige har vi en lång tradition av att reglera saker som har med arbetslivet att göra genom kollektivavtal, överenskommelser mellan arbetsgivare och fackförbund, i stället för att det ska lagstiftas av staten. </a:t>
            </a:r>
          </a:p>
          <a:p>
            <a:pPr algn="l"/>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Det är de arbetsgivare och fackförbund som kan sin bransch bäst som ska </a:t>
            </a:r>
            <a:r>
              <a:rPr lang="sv-SE" b="0" i="0" dirty="0">
                <a:solidFill>
                  <a:srgbClr val="212529"/>
                </a:solidFill>
                <a:effectLst/>
                <a:highlight>
                  <a:srgbClr val="F9F7F5"/>
                </a:highlight>
                <a:latin typeface="Graphik Web"/>
              </a:rPr>
              <a:t>sätta </a:t>
            </a:r>
            <a:r>
              <a:rPr lang="sv-SE" b="0" i="0">
                <a:solidFill>
                  <a:srgbClr val="212529"/>
                </a:solidFill>
                <a:effectLst/>
                <a:highlight>
                  <a:srgbClr val="F9F7F5"/>
                </a:highlight>
                <a:latin typeface="Graphik Web"/>
              </a:rPr>
              <a:t>upp reglerna för hur det ska fungera på jobbet. (Till exempel har läkare en mängd regler i sitt kollektivavtal som ser till att de får </a:t>
            </a:r>
            <a:r>
              <a:rPr lang="sv-SE" b="0" i="0" dirty="0">
                <a:solidFill>
                  <a:srgbClr val="212529"/>
                </a:solidFill>
                <a:effectLst/>
                <a:highlight>
                  <a:srgbClr val="F9F7F5"/>
                </a:highlight>
                <a:latin typeface="Graphik Web"/>
              </a:rPr>
              <a:t>högre </a:t>
            </a:r>
            <a:r>
              <a:rPr lang="sv-SE" b="0" i="0">
                <a:solidFill>
                  <a:srgbClr val="212529"/>
                </a:solidFill>
                <a:effectLst/>
                <a:highlight>
                  <a:srgbClr val="F9F7F5"/>
                </a:highlight>
                <a:latin typeface="Graphik Web"/>
              </a:rPr>
              <a:t>kompensation när de jobbar jour eller väldigt långa pass mot att de på vissa arbetsplatser jobbar alla dygnets timmar.)</a:t>
            </a:r>
          </a:p>
          <a:p>
            <a:pPr algn="l"/>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Anställda med kollektivavtal har bättre villkor än de som är anställda på arbetsplatser utan kollektivavtal. Ett kollektivavtal ger anställda mer semester, högre pension, bättre föräldraledighetsersättning och försäkringsskydd med mera. I utbyte får arbetsgivaren anställda som går till jobbet när de ska och inte strejkar. Detta kallas för fredsplikt och är inskrivet i kollektivavtalet.</a:t>
            </a:r>
            <a:br>
              <a:rPr lang="sv-SE" b="0" i="0">
                <a:solidFill>
                  <a:srgbClr val="212529"/>
                </a:solidFill>
                <a:effectLst/>
                <a:highlight>
                  <a:srgbClr val="F9F7F5"/>
                </a:highlight>
                <a:latin typeface="Graphik Web"/>
              </a:rPr>
            </a:br>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Men när avtalet slutar gälla, i läkarnas fall i mars </a:t>
            </a:r>
            <a:r>
              <a:rPr lang="sv-SE" b="0" i="0" dirty="0">
                <a:solidFill>
                  <a:srgbClr val="212529"/>
                </a:solidFill>
                <a:effectLst/>
                <a:highlight>
                  <a:srgbClr val="F9F7F5"/>
                </a:highlight>
                <a:latin typeface="Graphik Web"/>
              </a:rPr>
              <a:t>2025</a:t>
            </a:r>
            <a:r>
              <a:rPr lang="sv-SE" b="0" i="0">
                <a:solidFill>
                  <a:srgbClr val="212529"/>
                </a:solidFill>
                <a:effectLst/>
                <a:highlight>
                  <a:srgbClr val="F9F7F5"/>
                </a:highlight>
                <a:latin typeface="Graphik Web"/>
              </a:rPr>
              <a:t>, då slutar också fredsplikten att gälla. Och Läkarförbundet kan ta ut sina medlemmar i strejk. Detta kallas för </a:t>
            </a:r>
            <a:r>
              <a:rPr lang="sv-SE" b="0" i="0">
                <a:solidFill>
                  <a:srgbClr val="212529"/>
                </a:solidFill>
                <a:effectLst/>
                <a:highlight>
                  <a:srgbClr val="F9F7F5"/>
                </a:highlight>
                <a:latin typeface="Graphik Web"/>
                <a:hlinkClick r:id="rId3"/>
              </a:rPr>
              <a:t>strejkvapnet</a:t>
            </a:r>
            <a:r>
              <a:rPr lang="sv-SE" b="0" i="0">
                <a:solidFill>
                  <a:srgbClr val="212529"/>
                </a:solidFill>
                <a:effectLst/>
                <a:highlight>
                  <a:srgbClr val="F9F7F5"/>
                </a:highlight>
                <a:latin typeface="Graphik Web"/>
              </a:rPr>
              <a:t> och är något som fackförbunden kan använda i förhandlingarna med arbetsgivaren för att få till förbättringar i kollektivavtalet.</a:t>
            </a:r>
          </a:p>
          <a:p>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2</a:t>
            </a:fld>
            <a:endParaRPr lang="sv-SE"/>
          </a:p>
        </p:txBody>
      </p:sp>
    </p:spTree>
    <p:extLst>
      <p:ext uri="{BB962C8B-B14F-4D97-AF65-F5344CB8AC3E}">
        <p14:creationId xmlns:p14="http://schemas.microsoft.com/office/powerpoint/2010/main" val="256263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Aptos"/>
                <a:ea typeface="Aptos" panose="020B0004020202020204" pitchFamily="34" charset="0"/>
                <a:cs typeface="Arial" panose="020B0604020202020204" pitchFamily="34" charset="0"/>
              </a:rPr>
              <a:t>Mycket i kollektivavtal handlar om trygghet. Som läkare i Sverige ska du känna dig trygg ekonomiskt. Läkare ska ha bra betalt för sin långa utbildning och sitt stora ansvar men du ska också känna dig trygg att du får ersättning om du av olika anledningar inte kan jobba.</a:t>
            </a:r>
          </a:p>
          <a:p>
            <a:pPr>
              <a:lnSpc>
                <a:spcPct val="107000"/>
              </a:lnSpc>
              <a:spcAft>
                <a:spcPts val="800"/>
              </a:spcAft>
            </a:pPr>
            <a:r>
              <a:rPr lang="sv-SE" sz="1800" kern="100" dirty="0">
                <a:effectLst/>
                <a:latin typeface="Aptos"/>
                <a:ea typeface="Aptos" panose="020B0004020202020204" pitchFamily="34" charset="0"/>
                <a:cs typeface="Arial" panose="020B0604020202020204" pitchFamily="34" charset="0"/>
              </a:rPr>
              <a:t>I kollektivavtalet för läkare i </a:t>
            </a:r>
            <a:r>
              <a:rPr lang="sv-SE" sz="1800" b="1" kern="100" dirty="0">
                <a:effectLst/>
                <a:latin typeface="Aptos"/>
                <a:ea typeface="Aptos" panose="020B0004020202020204" pitchFamily="34" charset="0"/>
                <a:cs typeface="Arial" panose="020B0604020202020204" pitchFamily="34" charset="0"/>
              </a:rPr>
              <a:t>kommun och region </a:t>
            </a:r>
            <a:r>
              <a:rPr lang="sv-SE" sz="1800" kern="100" dirty="0">
                <a:effectLst/>
                <a:latin typeface="Aptos"/>
                <a:ea typeface="Aptos" panose="020B0004020202020204" pitchFamily="34" charset="0"/>
                <a:cs typeface="Arial" panose="020B0604020202020204" pitchFamily="34" charset="0"/>
              </a:rPr>
              <a:t>har Läkarförbundet förhandlat fram:</a:t>
            </a:r>
          </a:p>
          <a:p>
            <a:pPr marL="342900" lvl="0" indent="-342900">
              <a:lnSpc>
                <a:spcPct val="107000"/>
              </a:lnSpc>
              <a:buFont typeface="Symbol" panose="05050102010706020507" pitchFamily="18" charset="2"/>
              <a:buChar char=""/>
            </a:pPr>
            <a:r>
              <a:rPr lang="sv-SE" sz="1800" kern="100" dirty="0">
                <a:effectLst/>
                <a:latin typeface="Aptos"/>
                <a:ea typeface="Aptos" panose="020B0004020202020204" pitchFamily="34" charset="0"/>
                <a:cs typeface="Arial" panose="020B0604020202020204" pitchFamily="34" charset="0"/>
              </a:rPr>
              <a:t>Bra pension </a:t>
            </a:r>
          </a:p>
          <a:p>
            <a:pPr marL="342900" lvl="0" indent="-342900">
              <a:lnSpc>
                <a:spcPct val="107000"/>
              </a:lnSpc>
              <a:buFont typeface="Symbol" panose="05050102010706020507" pitchFamily="18" charset="2"/>
              <a:buChar char=""/>
            </a:pPr>
            <a:r>
              <a:rPr lang="sv-SE" sz="1800" kern="100" dirty="0">
                <a:effectLst/>
                <a:latin typeface="Aptos"/>
                <a:ea typeface="Aptos" panose="020B0004020202020204" pitchFamily="34" charset="0"/>
                <a:cs typeface="Arial" panose="020B0604020202020204" pitchFamily="34" charset="0"/>
              </a:rPr>
              <a:t>Bra ersättning under föräldraledighet </a:t>
            </a:r>
          </a:p>
          <a:p>
            <a:pPr marL="342900" lvl="0" indent="-342900">
              <a:lnSpc>
                <a:spcPct val="107000"/>
              </a:lnSpc>
              <a:buFont typeface="Symbol" panose="05050102010706020507" pitchFamily="18" charset="2"/>
              <a:buChar char=""/>
            </a:pPr>
            <a:r>
              <a:rPr lang="sv-SE" sz="1800" kern="100" dirty="0">
                <a:effectLst/>
                <a:latin typeface="Aptos"/>
                <a:ea typeface="Aptos" panose="020B0004020202020204" pitchFamily="34" charset="0"/>
                <a:cs typeface="Arial" panose="020B0604020202020204" pitchFamily="34" charset="0"/>
              </a:rPr>
              <a:t>Bra försäkringar om du blir sjukskriven, skadar dig på jobbet, blir arbetslös eller i värsta fall ersättning till din familj om du dör. </a:t>
            </a:r>
          </a:p>
          <a:p>
            <a:pPr marL="342900" lvl="0" indent="-342900">
              <a:lnSpc>
                <a:spcPct val="107000"/>
              </a:lnSpc>
              <a:buFont typeface="Symbol" panose="05050102010706020507" pitchFamily="18" charset="2"/>
              <a:buChar char=""/>
            </a:pPr>
            <a:r>
              <a:rPr lang="sv-SE" sz="1800" kern="100" dirty="0">
                <a:effectLst/>
                <a:latin typeface="Aptos"/>
                <a:ea typeface="Aptos" panose="020B0004020202020204" pitchFamily="34" charset="0"/>
                <a:cs typeface="Arial" panose="020B0604020202020204" pitchFamily="34" charset="0"/>
              </a:rPr>
              <a:t>Högre kompensation för jour och beredskap (det här är något vi kommer att fortsätta förhandla för att få upp ännu mer).</a:t>
            </a:r>
          </a:p>
          <a:p>
            <a:pPr marL="342900" lvl="0" indent="-342900">
              <a:lnSpc>
                <a:spcPct val="107000"/>
              </a:lnSpc>
              <a:buFont typeface="Symbol" panose="05050102010706020507" pitchFamily="18" charset="2"/>
              <a:buChar char=""/>
            </a:pPr>
            <a:r>
              <a:rPr lang="sv-SE" sz="1800" kern="100" dirty="0">
                <a:effectLst/>
                <a:latin typeface="Aptos"/>
                <a:ea typeface="Aptos" panose="020B0004020202020204" pitchFamily="34" charset="0"/>
                <a:cs typeface="Arial" panose="020B0604020202020204" pitchFamily="34" charset="0"/>
              </a:rPr>
              <a:t>AT-läkare har rätt till sjukpenning från arbetsgivaren om man blir sjuk även efter ens anställning har upphört.</a:t>
            </a:r>
          </a:p>
          <a:p>
            <a:pPr marL="342900" lvl="0" indent="-342900">
              <a:lnSpc>
                <a:spcPct val="107000"/>
              </a:lnSpc>
              <a:spcAft>
                <a:spcPts val="800"/>
              </a:spcAft>
              <a:buFont typeface="Symbol" panose="05050102010706020507" pitchFamily="18" charset="2"/>
              <a:buChar char=""/>
            </a:pPr>
            <a:r>
              <a:rPr lang="sv-SE" sz="1800" kern="100" dirty="0">
                <a:effectLst/>
                <a:latin typeface="Aptos"/>
                <a:ea typeface="Aptos" panose="020B0004020202020204" pitchFamily="34" charset="0"/>
                <a:cs typeface="Arial" panose="020B0604020202020204" pitchFamily="34" charset="0"/>
              </a:rPr>
              <a:t>AT-läkare som får barn under sin </a:t>
            </a:r>
            <a:r>
              <a:rPr lang="sv-SE" sz="1800" kern="100" dirty="0" err="1">
                <a:effectLst/>
                <a:latin typeface="Aptos"/>
                <a:ea typeface="Aptos" panose="020B0004020202020204" pitchFamily="34" charset="0"/>
                <a:cs typeface="Arial" panose="020B0604020202020204" pitchFamily="34" charset="0"/>
              </a:rPr>
              <a:t>AT</a:t>
            </a:r>
            <a:r>
              <a:rPr lang="sv-SE" sz="1800" kern="100" dirty="0">
                <a:effectLst/>
                <a:latin typeface="Aptos"/>
                <a:ea typeface="Aptos" panose="020B0004020202020204" pitchFamily="34" charset="0"/>
                <a:cs typeface="Arial" panose="020B0604020202020204" pitchFamily="34" charset="0"/>
              </a:rPr>
              <a:t> får förlängd anställning.</a:t>
            </a:r>
          </a:p>
          <a:p>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3</a:t>
            </a:fld>
            <a:endParaRPr lang="sv-SE"/>
          </a:p>
        </p:txBody>
      </p:sp>
    </p:spTree>
    <p:extLst>
      <p:ext uri="{BB962C8B-B14F-4D97-AF65-F5344CB8AC3E}">
        <p14:creationId xmlns:p14="http://schemas.microsoft.com/office/powerpoint/2010/main" val="8598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a:solidFill>
                  <a:srgbClr val="212529"/>
                </a:solidFill>
                <a:effectLst/>
                <a:highlight>
                  <a:srgbClr val="F9F7F5"/>
                </a:highlight>
                <a:latin typeface="Graphik Web"/>
              </a:rPr>
              <a:t>Läkarförbundets kollektivavtal för medlemmar anställda inom region/kommun innehåller en siffra för en procentuellt angiven löneökning. 2024 är den siffran 3,3 %. </a:t>
            </a:r>
          </a:p>
          <a:p>
            <a:pPr algn="l"/>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Viktigt att veta att löneökningarna är på en kollektiv nivå. Ingen individ är garanterad en viss löneökning. Det är upp till arbetsgivaren och det lokala facket att förhandla fram läkarnas löner under den årliga lönerevisionen.</a:t>
            </a:r>
          </a:p>
          <a:p>
            <a:pPr algn="l"/>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Det centrala avtalet för alla läkare inom kommun och region förhandlas först och blev klart våren 2024. Efter det tar Läkarförbundets lokalföreningar vid och genomför de faktiska löneförhandlingarna i lokala kollektivavtal med respektive region och kommun. Eftersom det centrala avtalet innehåller en siffra för löneökningarna räknas den siffran som ett golv för de lokala förhandlingarna.</a:t>
            </a:r>
          </a:p>
          <a:p>
            <a:pPr algn="l"/>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I slutänden är det arbetsgivaren som beslutar om löneökningarna och chefens bedömning som ska styra vad individen får. Det kan innebära att en läkare får 5 procent samtidigt som en annan läkare bara får 1 procent i löneökningar. Viktigt att veta är att chefen ska kunna motivera lönesättningen utifrån de lönekriterier som gäller för arbetsplatsen. </a:t>
            </a:r>
          </a:p>
          <a:p>
            <a:pPr algn="l"/>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Märket: </a:t>
            </a:r>
          </a:p>
          <a:p>
            <a:pPr algn="l"/>
            <a:r>
              <a:rPr lang="sv-SE" b="0" i="0">
                <a:solidFill>
                  <a:srgbClr val="212529"/>
                </a:solidFill>
                <a:effectLst/>
                <a:highlight>
                  <a:srgbClr val="F9F7F5"/>
                </a:highlight>
                <a:latin typeface="Graphik Web"/>
              </a:rPr>
              <a:t>För att förstå hur läkarlönerna sätts i Sverige i det centrala kollektivavtalet behöver man förstå ”märket”. Märket är den nivå på löneökningar som facken och arbetsgivarna inom industrin förhandlar fram under sin avtalsrörelse. Detta märke, eller procentsats på löneökningarna, är normerande, det vill säga resten av facken och arbetsgivarna behöver anpassa sig efter märket. Eftersom den svenska industrin är beroende av export så är tanken att de sätter en nivå på löneökningarna som gör att den svenska industrin fortfarande kan konkurrera med företag utomlands. Märket infördes i Sverige på 1990-talet efter en period av procentuellt höga löneökningar för Sveriges arbetstagare, men som i praktiken inte gav mer pengar i plånboken eftersom löneökningarna drev på inflationen.  </a:t>
            </a:r>
          </a:p>
          <a:p>
            <a:pPr algn="l"/>
            <a:r>
              <a:rPr lang="sv-SE" b="0" i="0">
                <a:solidFill>
                  <a:srgbClr val="212529"/>
                </a:solidFill>
                <a:effectLst/>
                <a:highlight>
                  <a:srgbClr val="F9F7F5"/>
                </a:highlight>
                <a:latin typeface="Graphik Web"/>
              </a:rPr>
              <a:t>  </a:t>
            </a:r>
          </a:p>
          <a:p>
            <a:pPr algn="l"/>
            <a:r>
              <a:rPr lang="sv-SE" b="0" i="0">
                <a:solidFill>
                  <a:srgbClr val="212529"/>
                </a:solidFill>
                <a:effectLst/>
                <a:highlight>
                  <a:srgbClr val="F9F7F5"/>
                </a:highlight>
                <a:latin typeface="Graphik Web"/>
              </a:rPr>
              <a:t>På våren 2024 förhandlade industrins fack och arbetsgivare fram ett nytt märke som landade på 3,3 % samma </a:t>
            </a:r>
            <a:r>
              <a:rPr lang="sv-SE" b="0" i="0" dirty="0" err="1">
                <a:solidFill>
                  <a:srgbClr val="212529"/>
                </a:solidFill>
                <a:effectLst/>
                <a:highlight>
                  <a:srgbClr val="F9F7F5"/>
                </a:highlight>
                <a:latin typeface="Graphik Web"/>
              </a:rPr>
              <a:t>löneökningsnivå</a:t>
            </a:r>
            <a:r>
              <a:rPr lang="sv-SE" b="0" i="0">
                <a:solidFill>
                  <a:srgbClr val="212529"/>
                </a:solidFill>
                <a:effectLst/>
                <a:highlight>
                  <a:srgbClr val="F9F7F5"/>
                </a:highlight>
                <a:latin typeface="Graphik Web"/>
              </a:rPr>
              <a:t> som läkarna har i sitt avtal alltså</a:t>
            </a:r>
            <a:r>
              <a:rPr lang="sv-SE" b="0" i="0" dirty="0">
                <a:solidFill>
                  <a:srgbClr val="212529"/>
                </a:solidFill>
                <a:effectLst/>
                <a:highlight>
                  <a:srgbClr val="F9F7F5"/>
                </a:highlight>
                <a:latin typeface="Graphik Web"/>
              </a:rPr>
              <a:t>.</a:t>
            </a:r>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4</a:t>
            </a:fld>
            <a:endParaRPr lang="sv-SE"/>
          </a:p>
        </p:txBody>
      </p:sp>
    </p:spTree>
    <p:extLst>
      <p:ext uri="{BB962C8B-B14F-4D97-AF65-F5344CB8AC3E}">
        <p14:creationId xmlns:p14="http://schemas.microsoft.com/office/powerpoint/2010/main" val="242341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Länk till avsnittet på Youtube: https://www.youtube.com/watch?v=ISWqjArvRWc&amp;t=1s</a:t>
            </a:r>
          </a:p>
          <a:p>
            <a:r>
              <a:rPr lang="sv-SE" dirty="0"/>
              <a:t>Länk till </a:t>
            </a:r>
            <a:r>
              <a:rPr lang="sv-SE" dirty="0" err="1"/>
              <a:t>avtalspoddar</a:t>
            </a:r>
            <a:r>
              <a:rPr lang="sv-SE" dirty="0"/>
              <a:t> </a:t>
            </a:r>
          </a:p>
          <a:p>
            <a:endParaRPr lang="sv-SE" dirty="0"/>
          </a:p>
        </p:txBody>
      </p:sp>
      <p:sp>
        <p:nvSpPr>
          <p:cNvPr id="4" name="Platshållare för bildnummer 3"/>
          <p:cNvSpPr>
            <a:spLocks noGrp="1"/>
          </p:cNvSpPr>
          <p:nvPr>
            <p:ph type="sldNum" sz="quarter" idx="5"/>
          </p:nvPr>
        </p:nvSpPr>
        <p:spPr/>
        <p:txBody>
          <a:bodyPr/>
          <a:lstStyle/>
          <a:p>
            <a:fld id="{AA06FDBF-1076-4DE1-BA74-43E3214C108E}" type="slidenum">
              <a:rPr lang="sv-SE" smtClean="0"/>
              <a:t>5</a:t>
            </a:fld>
            <a:endParaRPr lang="sv-SE"/>
          </a:p>
        </p:txBody>
      </p:sp>
    </p:spTree>
    <p:extLst>
      <p:ext uri="{BB962C8B-B14F-4D97-AF65-F5344CB8AC3E}">
        <p14:creationId xmlns:p14="http://schemas.microsoft.com/office/powerpoint/2010/main" val="282789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0"/>
              <a:t>Kollektivavtal gäller ofta i några år och förhandlas fram under en central avtalsrörelse mellan Läkarförbundet och SKR. </a:t>
            </a:r>
          </a:p>
          <a:p>
            <a:pPr marL="0" indent="0">
              <a:buNone/>
            </a:pPr>
            <a:endParaRPr lang="sv-SE" sz="1200" b="0"/>
          </a:p>
          <a:p>
            <a:pPr marL="0" indent="0">
              <a:buNone/>
            </a:pPr>
            <a:r>
              <a:rPr lang="sv-SE" sz="1200" b="0"/>
              <a:t>När det centrala avtalet är klart börjar lokala förhandlingar där Läkarförbundet i regionen eller ute på arbetsplatserna förhandlar med arbetsgivaren direkt om löner och andra punkter i avtalet.  </a:t>
            </a:r>
            <a:br>
              <a:rPr lang="sv-SE" sz="1200" b="0"/>
            </a:br>
            <a:br>
              <a:rPr lang="sv-SE" sz="1200" b="0"/>
            </a:br>
            <a:r>
              <a:rPr lang="sv-SE" sz="1200" b="0"/>
              <a:t>Läs mer om avtalsrörelsens olika faser på: </a:t>
            </a:r>
            <a:r>
              <a:rPr lang="sv-SE" sz="1800">
                <a:effectLst/>
                <a:latin typeface="Calibri" panose="020F0502020204030204" pitchFamily="34" charset="0"/>
                <a:hlinkClick r:id="rId3"/>
              </a:rPr>
              <a:t>https://slf.se/lakaravtal-2024/</a:t>
            </a:r>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6</a:t>
            </a:fld>
            <a:endParaRPr lang="sv-SE"/>
          </a:p>
        </p:txBody>
      </p:sp>
    </p:spTree>
    <p:extLst>
      <p:ext uri="{BB962C8B-B14F-4D97-AF65-F5344CB8AC3E}">
        <p14:creationId xmlns:p14="http://schemas.microsoft.com/office/powerpoint/2010/main" val="49265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a:t>Det är svårt att som enskild läkare stå upp mot en effektiv och stor HR avdelning men med Läkarförbundets 58 000 medlemmar i ryggen kan vi ställa krav och förbättra arbetsmiljö och lön för våra medlemmar.  </a:t>
            </a:r>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7</a:t>
            </a:fld>
            <a:endParaRPr lang="sv-SE"/>
          </a:p>
        </p:txBody>
      </p:sp>
    </p:spTree>
    <p:extLst>
      <p:ext uri="{BB962C8B-B14F-4D97-AF65-F5344CB8AC3E}">
        <p14:creationId xmlns:p14="http://schemas.microsoft.com/office/powerpoint/2010/main" val="232231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28 mars 2024 skrev </a:t>
            </a:r>
            <a:r>
              <a:rPr lang="sv-SE" dirty="0"/>
              <a:t>Läkarförbundet</a:t>
            </a:r>
            <a:r>
              <a:rPr lang="sv-SE"/>
              <a:t> ordförande Sofia Rydgren </a:t>
            </a:r>
            <a:r>
              <a:rPr lang="sv-SE" dirty="0"/>
              <a:t>Stale</a:t>
            </a:r>
            <a:r>
              <a:rPr lang="sv-SE"/>
              <a:t> på ett nytt kollektivavtal med SKR för alla läkare som jobbar inom kommun och region. </a:t>
            </a:r>
          </a:p>
          <a:p>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8</a:t>
            </a:fld>
            <a:endParaRPr lang="sv-SE"/>
          </a:p>
        </p:txBody>
      </p:sp>
    </p:spTree>
    <p:extLst>
      <p:ext uri="{BB962C8B-B14F-4D97-AF65-F5344CB8AC3E}">
        <p14:creationId xmlns:p14="http://schemas.microsoft.com/office/powerpoint/2010/main" val="283020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297625" y="119694"/>
            <a:ext cx="8229600" cy="3085435"/>
          </a:xfrm>
        </p:spPr>
        <p:txBody>
          <a:bodyPr anchor="t" anchorCtr="0">
            <a:noAutofit/>
          </a:bodyPr>
          <a:lstStyle>
            <a:lvl1pPr algn="l">
              <a:defRPr sz="6000"/>
            </a:lvl1pPr>
          </a:lstStyle>
          <a:p>
            <a:r>
              <a:rPr lang="sv-SE"/>
              <a:t>Klicka här för att ändra mall för rubrikformat</a:t>
            </a:r>
          </a:p>
        </p:txBody>
      </p:sp>
      <p:pic>
        <p:nvPicPr>
          <p:cNvPr id="3" name="Picture 2"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141275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550685" y="400883"/>
            <a:ext cx="7973298" cy="982243"/>
          </a:xfrm>
        </p:spPr>
        <p:txBody>
          <a:bodyPr anchor="t" anchorCtr="0"/>
          <a:lstStyle>
            <a:lvl1pPr algn="l">
              <a:defRPr>
                <a:solidFill>
                  <a:srgbClr val="4A66AC"/>
                </a:solidFill>
              </a:defRPr>
            </a:lvl1pPr>
          </a:lstStyle>
          <a:p>
            <a:r>
              <a:rPr lang="sv-SE"/>
              <a:t>Klicka här för att ändra mall för rubrikformat</a:t>
            </a:r>
          </a:p>
        </p:txBody>
      </p:sp>
      <p:sp>
        <p:nvSpPr>
          <p:cNvPr id="9" name="Text Placeholder 8"/>
          <p:cNvSpPr>
            <a:spLocks noGrp="1"/>
          </p:cNvSpPr>
          <p:nvPr>
            <p:ph type="body" sz="quarter" idx="10"/>
          </p:nvPr>
        </p:nvSpPr>
        <p:spPr>
          <a:xfrm>
            <a:off x="550863" y="1595604"/>
            <a:ext cx="6902636" cy="22209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Picture 4"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399417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49638" y="205979"/>
            <a:ext cx="5237162" cy="857250"/>
          </a:xfrm>
        </p:spPr>
        <p:txBody>
          <a:bodyPr anchor="t" anchorCtr="0"/>
          <a:lstStyle>
            <a:lvl1pPr algn="l">
              <a:defRPr/>
            </a:lvl1pPr>
          </a:lstStyle>
          <a:p>
            <a:r>
              <a:rPr lang="sv-SE"/>
              <a:t>Klicka här för att ändra mall för rubrikformat</a:t>
            </a:r>
          </a:p>
        </p:txBody>
      </p:sp>
      <p:sp>
        <p:nvSpPr>
          <p:cNvPr id="7" name="Picture Placeholder 6"/>
          <p:cNvSpPr>
            <a:spLocks noGrp="1"/>
          </p:cNvSpPr>
          <p:nvPr>
            <p:ph type="pic" sz="quarter" idx="10"/>
          </p:nvPr>
        </p:nvSpPr>
        <p:spPr>
          <a:xfrm>
            <a:off x="0" y="0"/>
            <a:ext cx="3138488" cy="2571750"/>
          </a:xfrm>
        </p:spPr>
        <p:txBody>
          <a:bodyPr/>
          <a:lstStyle/>
          <a:p>
            <a:r>
              <a:rPr lang="sv-SE"/>
              <a:t>Klicka på ikonen för att lägga till en bild</a:t>
            </a:r>
          </a:p>
        </p:txBody>
      </p:sp>
      <p:sp>
        <p:nvSpPr>
          <p:cNvPr id="9" name="Picture Placeholder 8"/>
          <p:cNvSpPr>
            <a:spLocks noGrp="1"/>
          </p:cNvSpPr>
          <p:nvPr>
            <p:ph type="pic" sz="quarter" idx="11"/>
          </p:nvPr>
        </p:nvSpPr>
        <p:spPr>
          <a:xfrm>
            <a:off x="0" y="2571750"/>
            <a:ext cx="3138488" cy="2571750"/>
          </a:xfrm>
        </p:spPr>
        <p:txBody>
          <a:bodyPr/>
          <a:lstStyle/>
          <a:p>
            <a:r>
              <a:rPr lang="sv-SE"/>
              <a:t>Klicka på ikonen för att lägga till en bild</a:t>
            </a:r>
          </a:p>
        </p:txBody>
      </p:sp>
      <p:pic>
        <p:nvPicPr>
          <p:cNvPr id="6" name="Picture 5"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14218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49638" y="205979"/>
            <a:ext cx="5237161" cy="857250"/>
          </a:xfrm>
        </p:spPr>
        <p:txBody>
          <a:bodyPr anchor="t"/>
          <a:lstStyle>
            <a:lvl1pPr algn="l">
              <a:defRPr/>
            </a:lvl1pPr>
          </a:lstStyle>
          <a:p>
            <a:r>
              <a:rPr lang="sv-SE"/>
              <a:t>Klicka här för att ändra mall för rubrikformat</a:t>
            </a:r>
          </a:p>
        </p:txBody>
      </p:sp>
      <p:sp>
        <p:nvSpPr>
          <p:cNvPr id="7" name="Picture Placeholder 6"/>
          <p:cNvSpPr>
            <a:spLocks noGrp="1"/>
          </p:cNvSpPr>
          <p:nvPr>
            <p:ph type="pic" sz="quarter" idx="10"/>
          </p:nvPr>
        </p:nvSpPr>
        <p:spPr>
          <a:xfrm>
            <a:off x="0" y="0"/>
            <a:ext cx="3118369" cy="5143500"/>
          </a:xfrm>
        </p:spPr>
        <p:txBody>
          <a:bodyPr/>
          <a:lstStyle/>
          <a:p>
            <a:r>
              <a:rPr lang="sv-SE"/>
              <a:t>Klicka på ikonen för att lägga till en bild</a:t>
            </a:r>
          </a:p>
        </p:txBody>
      </p:sp>
      <p:pic>
        <p:nvPicPr>
          <p:cNvPr id="5" name="Picture 4"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303680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9"/>
            <a:ext cx="8382000" cy="857250"/>
          </a:xfrm>
        </p:spPr>
        <p:txBody>
          <a:bodyPr anchor="t" anchorCtr="0"/>
          <a:lstStyle>
            <a:lvl1pPr algn="l">
              <a:defRPr/>
            </a:lvl1pPr>
          </a:lstStyle>
          <a:p>
            <a:r>
              <a:rPr lang="sv-SE"/>
              <a:t>Klicka här för att ändra mall för rubrikformat</a:t>
            </a:r>
          </a:p>
        </p:txBody>
      </p:sp>
      <p:sp>
        <p:nvSpPr>
          <p:cNvPr id="8" name="Chart Placeholder 7"/>
          <p:cNvSpPr>
            <a:spLocks noGrp="1"/>
          </p:cNvSpPr>
          <p:nvPr>
            <p:ph type="chart" sz="quarter" idx="10"/>
          </p:nvPr>
        </p:nvSpPr>
        <p:spPr>
          <a:xfrm>
            <a:off x="457200" y="1463675"/>
            <a:ext cx="6178550" cy="2824163"/>
          </a:xfrm>
        </p:spPr>
        <p:txBody>
          <a:bodyPr/>
          <a:lstStyle/>
          <a:p>
            <a:r>
              <a:rPr lang="sv-SE"/>
              <a:t>Klicka på ikonen för att lägga till ett diagram</a:t>
            </a:r>
          </a:p>
        </p:txBody>
      </p:sp>
      <p:pic>
        <p:nvPicPr>
          <p:cNvPr id="5" name="Picture 4"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8332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0901" y="205979"/>
            <a:ext cx="7935337" cy="857250"/>
          </a:xfrm>
        </p:spPr>
        <p:txBody>
          <a:bodyPr anchor="t" anchorCtr="0"/>
          <a:lstStyle>
            <a:lvl1pPr algn="l">
              <a:defRPr/>
            </a:lvl1pPr>
          </a:lstStyle>
          <a:p>
            <a:r>
              <a:rPr lang="sv-SE"/>
              <a:t>Klicka här för att ändra mall för rubrikformat</a:t>
            </a:r>
          </a:p>
        </p:txBody>
      </p:sp>
      <p:sp>
        <p:nvSpPr>
          <p:cNvPr id="4" name="Picture Placeholder 3"/>
          <p:cNvSpPr>
            <a:spLocks noGrp="1"/>
          </p:cNvSpPr>
          <p:nvPr>
            <p:ph type="pic" sz="quarter" idx="10"/>
          </p:nvPr>
        </p:nvSpPr>
        <p:spPr>
          <a:xfrm>
            <a:off x="310901" y="1735557"/>
            <a:ext cx="4017579" cy="3118673"/>
          </a:xfrm>
        </p:spPr>
        <p:txBody>
          <a:bodyPr/>
          <a:lstStyle/>
          <a:p>
            <a:r>
              <a:rPr lang="sv-SE"/>
              <a:t>Klicka på ikonen för att lägga till en bild</a:t>
            </a:r>
          </a:p>
        </p:txBody>
      </p:sp>
      <p:sp>
        <p:nvSpPr>
          <p:cNvPr id="7" name="Text Placeholder 6"/>
          <p:cNvSpPr>
            <a:spLocks noGrp="1"/>
          </p:cNvSpPr>
          <p:nvPr>
            <p:ph type="body" sz="quarter" idx="11" hasCustomPrompt="1"/>
          </p:nvPr>
        </p:nvSpPr>
        <p:spPr>
          <a:xfrm>
            <a:off x="4667570" y="1514953"/>
            <a:ext cx="3856037" cy="2154870"/>
          </a:xfrm>
        </p:spPr>
        <p:txBody>
          <a:bodyPr/>
          <a:lstStyle>
            <a:lvl3pPr marL="266700" indent="-266700">
              <a:defRPr/>
            </a:lvl3pPr>
            <a:lvl4pPr marL="538163" indent="-271463">
              <a:defRPr/>
            </a:lvl4pPr>
          </a:lstStyle>
          <a:p>
            <a:pPr lvl="2"/>
            <a:r>
              <a:rPr lang="sv-SE" err="1"/>
              <a:t>Third</a:t>
            </a:r>
            <a:r>
              <a:rPr lang="sv-SE"/>
              <a:t> </a:t>
            </a:r>
            <a:r>
              <a:rPr lang="sv-SE" err="1"/>
              <a:t>level</a:t>
            </a:r>
            <a:endParaRPr lang="sv-SE"/>
          </a:p>
          <a:p>
            <a:pPr lvl="2"/>
            <a:endParaRPr lang="sv-SE"/>
          </a:p>
        </p:txBody>
      </p:sp>
      <p:pic>
        <p:nvPicPr>
          <p:cNvPr id="8" name="Picture 7"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2970778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1">
                <a:solidFill>
                  <a:srgbClr val="4A66AC"/>
                </a:solidFill>
              </a:defRPr>
            </a:lvl1pPr>
          </a:lstStyle>
          <a:p>
            <a:fld id="{47CABF78-C7D9-9C4F-AB92-6DCC4E7F1216}" type="datetimeFigureOut">
              <a:rPr lang="en-US" smtClean="0"/>
              <a:pPr/>
              <a:t>3/4/2025</a:t>
            </a:fld>
            <a:endParaRPr lang="sv-SE"/>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1">
                <a:solidFill>
                  <a:srgbClr val="4A66AC"/>
                </a:solidFill>
              </a:defRPr>
            </a:lvl1pPr>
          </a:lstStyle>
          <a:p>
            <a:endParaRPr lang="sv-SE"/>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1">
                <a:solidFill>
                  <a:srgbClr val="4A66AC"/>
                </a:solidFill>
              </a:defRPr>
            </a:lvl1pPr>
          </a:lstStyle>
          <a:p>
            <a:fld id="{CCBC1211-1B07-B742-AC33-9BB6465B3FDC}" type="slidenum">
              <a:rPr lang="sv-SE" smtClean="0"/>
              <a:pPr/>
              <a:t>‹#›</a:t>
            </a:fld>
            <a:endParaRPr lang="sv-SE"/>
          </a:p>
        </p:txBody>
      </p:sp>
    </p:spTree>
    <p:extLst>
      <p:ext uri="{BB962C8B-B14F-4D97-AF65-F5344CB8AC3E}">
        <p14:creationId xmlns:p14="http://schemas.microsoft.com/office/powerpoint/2010/main" val="158837503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3" r:id="rId3"/>
    <p:sldLayoutId id="2147483654" r:id="rId4"/>
    <p:sldLayoutId id="2147483652" r:id="rId5"/>
    <p:sldLayoutId id="2147483656" r:id="rId6"/>
  </p:sldLayoutIdLst>
  <p:txStyles>
    <p:titleStyle>
      <a:lvl1pPr algn="ctr" defTabSz="457200" rtl="0" eaLnBrk="1" latinLnBrk="0" hangingPunct="1">
        <a:spcBef>
          <a:spcPct val="0"/>
        </a:spcBef>
        <a:buNone/>
        <a:defRPr sz="4400" b="1" kern="1200">
          <a:solidFill>
            <a:srgbClr val="4A66AC"/>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3200" b="1" kern="1200">
          <a:solidFill>
            <a:srgbClr val="4A66AC"/>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rgbClr val="4A66AC"/>
          </a:solidFill>
          <a:latin typeface="+mn-lt"/>
          <a:ea typeface="+mn-ea"/>
          <a:cs typeface="+mn-cs"/>
        </a:defRPr>
      </a:lvl2pPr>
      <a:lvl3pPr marL="1143000" indent="-228600" algn="l" defTabSz="457200" rtl="0" eaLnBrk="1" latinLnBrk="0" hangingPunct="1">
        <a:spcBef>
          <a:spcPct val="20000"/>
        </a:spcBef>
        <a:buFont typeface="Arial"/>
        <a:buChar char="•"/>
        <a:defRPr sz="2400" b="1" kern="1200">
          <a:solidFill>
            <a:srgbClr val="4A66AC"/>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rgbClr val="4A66AC"/>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rgbClr val="4A66A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pen.spotify.com/show/5uSXVodKsaXxzziBL6xXlZ?si=850efd8916484845&amp;nd=1&amp;dlsi=bae9caea798847b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youtube.com/playlist?list=PL7YjNLJ4ke_jrC__dQ2gVG71Sz9j8xOb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685" y="400883"/>
            <a:ext cx="7973298" cy="3189810"/>
          </a:xfrm>
        </p:spPr>
        <p:txBody>
          <a:bodyPr>
            <a:normAutofit/>
          </a:bodyPr>
          <a:lstStyle/>
          <a:p>
            <a:r>
              <a:rPr lang="sv-SE" sz="8000" err="1"/>
              <a:t>Läkaravtal</a:t>
            </a:r>
            <a:r>
              <a:rPr lang="sv-SE" sz="8000"/>
              <a:t> 2025</a:t>
            </a:r>
          </a:p>
        </p:txBody>
      </p:sp>
      <p:sp>
        <p:nvSpPr>
          <p:cNvPr id="3" name="Platshållare för text 2">
            <a:extLst>
              <a:ext uri="{FF2B5EF4-FFF2-40B4-BE49-F238E27FC236}">
                <a16:creationId xmlns:a16="http://schemas.microsoft.com/office/drawing/2014/main" id="{4BE2501C-34E9-578F-3B45-694E03A2014B}"/>
              </a:ext>
            </a:extLst>
          </p:cNvPr>
          <p:cNvSpPr>
            <a:spLocks noGrp="1"/>
          </p:cNvSpPr>
          <p:nvPr>
            <p:ph type="body" sz="quarter" idx="10"/>
          </p:nvPr>
        </p:nvSpPr>
        <p:spPr>
          <a:xfrm>
            <a:off x="550863" y="1595604"/>
            <a:ext cx="6902636" cy="2686012"/>
          </a:xfrm>
        </p:spPr>
        <p:txBody>
          <a:bodyPr>
            <a:normAutofit/>
          </a:bodyPr>
          <a:lstStyle/>
          <a:p>
            <a:pPr marL="0" indent="0">
              <a:buNone/>
            </a:pPr>
            <a:endParaRPr lang="sv-SE" sz="2500" b="0" dirty="0"/>
          </a:p>
          <a:p>
            <a:pPr marL="0" indent="0">
              <a:buNone/>
            </a:pPr>
            <a:r>
              <a:rPr lang="sv-SE" sz="2500" b="0" dirty="0"/>
              <a:t>För alla läkare som jobbar inom kommun och region</a:t>
            </a:r>
          </a:p>
        </p:txBody>
      </p:sp>
    </p:spTree>
    <p:extLst>
      <p:ext uri="{BB962C8B-B14F-4D97-AF65-F5344CB8AC3E}">
        <p14:creationId xmlns:p14="http://schemas.microsoft.com/office/powerpoint/2010/main" val="111387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7E8646-0FEC-917D-070E-26AE93DC6D82}"/>
              </a:ext>
            </a:extLst>
          </p:cNvPr>
          <p:cNvSpPr>
            <a:spLocks noGrp="1"/>
          </p:cNvSpPr>
          <p:nvPr>
            <p:ph type="ctrTitle"/>
          </p:nvPr>
        </p:nvSpPr>
        <p:spPr/>
        <p:txBody>
          <a:bodyPr/>
          <a:lstStyle/>
          <a:p>
            <a:r>
              <a:rPr lang="sv-SE"/>
              <a:t>Vad är ett kollektivavtal?</a:t>
            </a:r>
          </a:p>
        </p:txBody>
      </p:sp>
      <p:sp>
        <p:nvSpPr>
          <p:cNvPr id="3" name="Platshållare för text 2">
            <a:extLst>
              <a:ext uri="{FF2B5EF4-FFF2-40B4-BE49-F238E27FC236}">
                <a16:creationId xmlns:a16="http://schemas.microsoft.com/office/drawing/2014/main" id="{EAD3ACCD-8E59-028F-8F23-AA4481FFD1F2}"/>
              </a:ext>
            </a:extLst>
          </p:cNvPr>
          <p:cNvSpPr>
            <a:spLocks noGrp="1"/>
          </p:cNvSpPr>
          <p:nvPr>
            <p:ph type="body" sz="quarter" idx="10"/>
          </p:nvPr>
        </p:nvSpPr>
        <p:spPr>
          <a:xfrm>
            <a:off x="550863" y="1595604"/>
            <a:ext cx="6902636" cy="2686012"/>
          </a:xfrm>
        </p:spPr>
        <p:txBody>
          <a:bodyPr vert="horz" lIns="91440" tIns="45720" rIns="91440" bIns="45720" rtlCol="0" anchor="t">
            <a:normAutofit/>
          </a:bodyPr>
          <a:lstStyle/>
          <a:p>
            <a:r>
              <a:rPr lang="sv-SE" sz="2500" b="0" dirty="0"/>
              <a:t>En skriftlig överenskommelse mellan arbetsgivare och fackförbund</a:t>
            </a:r>
          </a:p>
          <a:p>
            <a:r>
              <a:rPr lang="sv-SE" sz="2500" b="0" dirty="0">
                <a:ea typeface="+mn-lt"/>
                <a:cs typeface="+mn-lt"/>
              </a:rPr>
              <a:t>Ersätter och kompletterar arbetsrättsliga lagar och regler</a:t>
            </a:r>
            <a:endParaRPr lang="sv-SE" sz="2500" b="0" dirty="0">
              <a:cs typeface="Arial"/>
            </a:endParaRPr>
          </a:p>
          <a:p>
            <a:r>
              <a:rPr lang="sv-SE" sz="2500" b="0" dirty="0"/>
              <a:t>Reglerar dina villkor på jobbet  </a:t>
            </a:r>
            <a:endParaRPr lang="sv-SE" sz="2500" b="0" dirty="0">
              <a:cs typeface="Arial"/>
            </a:endParaRPr>
          </a:p>
        </p:txBody>
      </p:sp>
    </p:spTree>
    <p:extLst>
      <p:ext uri="{BB962C8B-B14F-4D97-AF65-F5344CB8AC3E}">
        <p14:creationId xmlns:p14="http://schemas.microsoft.com/office/powerpoint/2010/main" val="221184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A3C0EF-04AE-63E7-F821-1A33A5F2820B}"/>
              </a:ext>
            </a:extLst>
          </p:cNvPr>
          <p:cNvSpPr>
            <a:spLocks noGrp="1"/>
          </p:cNvSpPr>
          <p:nvPr>
            <p:ph type="ctrTitle"/>
          </p:nvPr>
        </p:nvSpPr>
        <p:spPr/>
        <p:txBody>
          <a:bodyPr>
            <a:normAutofit fontScale="90000"/>
          </a:bodyPr>
          <a:lstStyle/>
          <a:p>
            <a:r>
              <a:rPr lang="sv-SE"/>
              <a:t>Vad innehåller kollektivavtalet?  </a:t>
            </a:r>
          </a:p>
        </p:txBody>
      </p:sp>
      <p:sp>
        <p:nvSpPr>
          <p:cNvPr id="3" name="Platshållare för text 2">
            <a:extLst>
              <a:ext uri="{FF2B5EF4-FFF2-40B4-BE49-F238E27FC236}">
                <a16:creationId xmlns:a16="http://schemas.microsoft.com/office/drawing/2014/main" id="{48563C53-3C3B-654C-BE19-FC9EAE436102}"/>
              </a:ext>
            </a:extLst>
          </p:cNvPr>
          <p:cNvSpPr>
            <a:spLocks noGrp="1"/>
          </p:cNvSpPr>
          <p:nvPr>
            <p:ph type="body" sz="quarter" idx="10"/>
          </p:nvPr>
        </p:nvSpPr>
        <p:spPr>
          <a:xfrm>
            <a:off x="550685" y="1476055"/>
            <a:ext cx="6902636" cy="3667446"/>
          </a:xfrm>
        </p:spPr>
        <p:txBody>
          <a:bodyPr vert="horz" lIns="91440" tIns="45720" rIns="91440" bIns="45720" rtlCol="0" anchor="t">
            <a:normAutofit/>
          </a:bodyPr>
          <a:lstStyle/>
          <a:p>
            <a:r>
              <a:rPr lang="sv-SE" sz="2000" b="0" dirty="0"/>
              <a:t>Bra pension och försäkringar</a:t>
            </a:r>
          </a:p>
          <a:p>
            <a:r>
              <a:rPr lang="sv-SE" sz="2000" b="0" dirty="0"/>
              <a:t>Bra ersättningar under föräldraledighet</a:t>
            </a:r>
            <a:endParaRPr lang="sv-SE" sz="2000" b="0" dirty="0">
              <a:cs typeface="Arial"/>
            </a:endParaRPr>
          </a:p>
          <a:p>
            <a:r>
              <a:rPr lang="sv-SE" sz="2000" b="0" dirty="0"/>
              <a:t>Högre kompensation för jour och beredskap</a:t>
            </a:r>
            <a:endParaRPr lang="sv-SE" sz="2000" b="0" dirty="0">
              <a:cs typeface="Arial"/>
            </a:endParaRPr>
          </a:p>
          <a:p>
            <a:r>
              <a:rPr lang="sv-SE" sz="2000" b="0" dirty="0"/>
              <a:t>AT-läkare har rätt till sjuklön även om ens anställning har upphört</a:t>
            </a:r>
            <a:endParaRPr lang="sv-SE" sz="2000" b="0" dirty="0">
              <a:cs typeface="Arial"/>
            </a:endParaRPr>
          </a:p>
          <a:p>
            <a:r>
              <a:rPr lang="sv-SE" sz="2000" b="0" dirty="0"/>
              <a:t>AT-läkare som får barn under sin AT får förlängd anställning</a:t>
            </a:r>
            <a:endParaRPr lang="sv-SE" sz="2000" b="0" dirty="0">
              <a:cs typeface="Arial"/>
            </a:endParaRPr>
          </a:p>
          <a:p>
            <a:endParaRPr lang="sv-SE" sz="2000" b="0" dirty="0"/>
          </a:p>
          <a:p>
            <a:endParaRPr lang="sv-SE" sz="2000" b="0" dirty="0"/>
          </a:p>
        </p:txBody>
      </p:sp>
    </p:spTree>
    <p:extLst>
      <p:ext uri="{BB962C8B-B14F-4D97-AF65-F5344CB8AC3E}">
        <p14:creationId xmlns:p14="http://schemas.microsoft.com/office/powerpoint/2010/main" val="2006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83DCC3-5F06-4D20-EB3A-8094BA59C162}"/>
              </a:ext>
            </a:extLst>
          </p:cNvPr>
          <p:cNvSpPr>
            <a:spLocks noGrp="1"/>
          </p:cNvSpPr>
          <p:nvPr>
            <p:ph type="ctrTitle"/>
          </p:nvPr>
        </p:nvSpPr>
        <p:spPr>
          <a:xfrm>
            <a:off x="550685" y="400883"/>
            <a:ext cx="7973298" cy="1212160"/>
          </a:xfrm>
        </p:spPr>
        <p:txBody>
          <a:bodyPr>
            <a:normAutofit fontScale="90000"/>
          </a:bodyPr>
          <a:lstStyle/>
          <a:p>
            <a:r>
              <a:rPr lang="sv-SE" dirty="0"/>
              <a:t>Förhandlar Läkarförbundet om min lön?</a:t>
            </a:r>
          </a:p>
        </p:txBody>
      </p:sp>
      <p:sp>
        <p:nvSpPr>
          <p:cNvPr id="3" name="Platshållare för text 2">
            <a:extLst>
              <a:ext uri="{FF2B5EF4-FFF2-40B4-BE49-F238E27FC236}">
                <a16:creationId xmlns:a16="http://schemas.microsoft.com/office/drawing/2014/main" id="{5B7B491E-B35A-37CC-1B25-2FA35157EB1B}"/>
              </a:ext>
            </a:extLst>
          </p:cNvPr>
          <p:cNvSpPr>
            <a:spLocks noGrp="1"/>
          </p:cNvSpPr>
          <p:nvPr>
            <p:ph type="body" sz="quarter" idx="10"/>
          </p:nvPr>
        </p:nvSpPr>
        <p:spPr>
          <a:xfrm>
            <a:off x="550684" y="1934651"/>
            <a:ext cx="7668641" cy="2301728"/>
          </a:xfrm>
        </p:spPr>
        <p:txBody>
          <a:bodyPr vert="horz" lIns="91440" tIns="45720" rIns="91440" bIns="45720" rtlCol="0" anchor="t">
            <a:normAutofit/>
          </a:bodyPr>
          <a:lstStyle/>
          <a:p>
            <a:r>
              <a:rPr lang="sv-SE" sz="2000" b="0" dirty="0"/>
              <a:t>Ja, om du är fast anställd på en arbetsplats med kollektivavtal ingår du i arbetsgivarens lönerevision. </a:t>
            </a:r>
          </a:p>
          <a:p>
            <a:r>
              <a:rPr lang="sv-SE" sz="2000" b="0"/>
              <a:t>I det centrala kollektivavtalet 2024 är siffran för läkarnas löneökningar 3,3 </a:t>
            </a:r>
            <a:r>
              <a:rPr lang="sv-SE" sz="2000" b="0" dirty="0"/>
              <a:t>% på gruppnivå</a:t>
            </a:r>
            <a:endParaRPr lang="sv-SE" sz="2000" b="0" dirty="0">
              <a:cs typeface="Arial"/>
            </a:endParaRPr>
          </a:p>
          <a:p>
            <a:r>
              <a:rPr lang="sv-SE" sz="2000" b="0" dirty="0"/>
              <a:t>Denna siffra är en lägstanivå för löneökningarna som det lokala facket tar med sig när de förhandlar med arbetsgivaren.</a:t>
            </a:r>
            <a:endParaRPr lang="sv-SE" sz="2000" b="0" dirty="0">
              <a:cs typeface="Arial"/>
            </a:endParaRPr>
          </a:p>
          <a:p>
            <a:endParaRPr lang="sv-SE" dirty="0"/>
          </a:p>
        </p:txBody>
      </p:sp>
    </p:spTree>
    <p:extLst>
      <p:ext uri="{BB962C8B-B14F-4D97-AF65-F5344CB8AC3E}">
        <p14:creationId xmlns:p14="http://schemas.microsoft.com/office/powerpoint/2010/main" val="26458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64945-F824-09D7-39A3-2DF5AEC89A2E}"/>
              </a:ext>
            </a:extLst>
          </p:cNvPr>
          <p:cNvSpPr>
            <a:spLocks noGrp="1"/>
          </p:cNvSpPr>
          <p:nvPr>
            <p:ph type="ctrTitle"/>
          </p:nvPr>
        </p:nvSpPr>
        <p:spPr/>
        <p:txBody>
          <a:bodyPr/>
          <a:lstStyle/>
          <a:p>
            <a:r>
              <a:rPr lang="sv-SE"/>
              <a:t>Tips! </a:t>
            </a:r>
          </a:p>
        </p:txBody>
      </p:sp>
      <p:sp>
        <p:nvSpPr>
          <p:cNvPr id="3" name="Platshållare för text 2">
            <a:extLst>
              <a:ext uri="{FF2B5EF4-FFF2-40B4-BE49-F238E27FC236}">
                <a16:creationId xmlns:a16="http://schemas.microsoft.com/office/drawing/2014/main" id="{0591E2A0-69F5-38C8-5D6B-61C3F9F21064}"/>
              </a:ext>
            </a:extLst>
          </p:cNvPr>
          <p:cNvSpPr>
            <a:spLocks noGrp="1"/>
          </p:cNvSpPr>
          <p:nvPr>
            <p:ph type="body" sz="quarter" idx="10"/>
          </p:nvPr>
        </p:nvSpPr>
        <p:spPr>
          <a:xfrm>
            <a:off x="550686" y="1595604"/>
            <a:ext cx="2558274" cy="2220912"/>
          </a:xfrm>
        </p:spPr>
        <p:txBody>
          <a:bodyPr>
            <a:normAutofit/>
          </a:bodyPr>
          <a:lstStyle/>
          <a:p>
            <a:pPr marL="0" indent="0">
              <a:buNone/>
            </a:pPr>
            <a:r>
              <a:rPr lang="sv-SE" sz="2400" b="0" dirty="0"/>
              <a:t>Lyssna på Läkarförbundets </a:t>
            </a:r>
            <a:r>
              <a:rPr lang="sv-SE" sz="2400" b="0" dirty="0" err="1"/>
              <a:t>avtalspodd</a:t>
            </a:r>
            <a:r>
              <a:rPr lang="sv-SE" sz="2400" b="0" dirty="0"/>
              <a:t> på </a:t>
            </a:r>
            <a:r>
              <a:rPr lang="sv-SE" sz="2400" b="0" dirty="0">
                <a:hlinkClick r:id="rId3"/>
              </a:rPr>
              <a:t>Spotify</a:t>
            </a:r>
            <a:r>
              <a:rPr lang="sv-SE" sz="2400" b="0" dirty="0"/>
              <a:t> eller </a:t>
            </a:r>
            <a:r>
              <a:rPr lang="sv-SE" sz="2400" b="0" dirty="0">
                <a:hlinkClick r:id="rId4"/>
              </a:rPr>
              <a:t>Youtube</a:t>
            </a:r>
            <a:r>
              <a:rPr lang="sv-SE" sz="2400" b="0" dirty="0"/>
              <a:t>.</a:t>
            </a:r>
          </a:p>
        </p:txBody>
      </p:sp>
      <p:pic>
        <p:nvPicPr>
          <p:cNvPr id="1026" name="Picture 2">
            <a:extLst>
              <a:ext uri="{FF2B5EF4-FFF2-40B4-BE49-F238E27FC236}">
                <a16:creationId xmlns:a16="http://schemas.microsoft.com/office/drawing/2014/main" id="{D489FBB4-830D-89DA-B9AA-02D11F00A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832" y="892004"/>
            <a:ext cx="5867150" cy="330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26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CF10D709-063C-ED10-72C2-FC28A294CD71}"/>
              </a:ext>
            </a:extLst>
          </p:cNvPr>
          <p:cNvPicPr>
            <a:picLocks noGrp="1" noRot="1" noChangeAspect="1" noMove="1" noResize="1" noEditPoints="1" noAdjustHandles="1" noChangeArrowheads="1" noChangeShapeType="1" noCrop="1"/>
          </p:cNvPicPr>
          <p:nvPr/>
        </p:nvPicPr>
        <p:blipFill rotWithShape="1">
          <a:blip r:embed="rId3"/>
          <a:srcRect b="5615"/>
          <a:stretch/>
        </p:blipFill>
        <p:spPr>
          <a:xfrm>
            <a:off x="354076" y="1246091"/>
            <a:ext cx="6592363" cy="3872097"/>
          </a:xfrm>
          <a:prstGeom prst="rect">
            <a:avLst/>
          </a:prstGeom>
        </p:spPr>
      </p:pic>
      <p:sp>
        <p:nvSpPr>
          <p:cNvPr id="2" name="Rubrik 1">
            <a:extLst>
              <a:ext uri="{FF2B5EF4-FFF2-40B4-BE49-F238E27FC236}">
                <a16:creationId xmlns:a16="http://schemas.microsoft.com/office/drawing/2014/main" id="{0FD905B2-85EE-BF94-90C5-5ED8BA460234}"/>
              </a:ext>
            </a:extLst>
          </p:cNvPr>
          <p:cNvSpPr>
            <a:spLocks noGrp="1"/>
          </p:cNvSpPr>
          <p:nvPr>
            <p:ph type="ctrTitle"/>
          </p:nvPr>
        </p:nvSpPr>
        <p:spPr>
          <a:xfrm>
            <a:off x="550685" y="400883"/>
            <a:ext cx="8465496" cy="982243"/>
          </a:xfrm>
        </p:spPr>
        <p:txBody>
          <a:bodyPr>
            <a:normAutofit fontScale="90000"/>
          </a:bodyPr>
          <a:lstStyle/>
          <a:p>
            <a:r>
              <a:rPr lang="sv-SE"/>
              <a:t>Hur förhandlas ett kollektivavtal?</a:t>
            </a:r>
          </a:p>
        </p:txBody>
      </p:sp>
      <p:sp>
        <p:nvSpPr>
          <p:cNvPr id="8" name="Rektangel 7">
            <a:extLst>
              <a:ext uri="{FF2B5EF4-FFF2-40B4-BE49-F238E27FC236}">
                <a16:creationId xmlns:a16="http://schemas.microsoft.com/office/drawing/2014/main" id="{27AD8A8F-A448-6310-F013-C19F38E382C4}"/>
              </a:ext>
            </a:extLst>
          </p:cNvPr>
          <p:cNvSpPr>
            <a:spLocks noGrp="1" noRot="1" noMove="1" noResize="1" noEditPoints="1" noAdjustHandles="1" noChangeArrowheads="1" noChangeShapeType="1"/>
          </p:cNvSpPr>
          <p:nvPr/>
        </p:nvSpPr>
        <p:spPr>
          <a:xfrm>
            <a:off x="6019274" y="4954846"/>
            <a:ext cx="758044" cy="163342"/>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12946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047AA5-7559-2BFD-AAB0-E1868FE31E8B}"/>
              </a:ext>
            </a:extLst>
          </p:cNvPr>
          <p:cNvSpPr>
            <a:spLocks noGrp="1"/>
          </p:cNvSpPr>
          <p:nvPr>
            <p:ph type="ctrTitle"/>
          </p:nvPr>
        </p:nvSpPr>
        <p:spPr/>
        <p:txBody>
          <a:bodyPr/>
          <a:lstStyle/>
          <a:p>
            <a:r>
              <a:rPr lang="sv-SE"/>
              <a:t>Varje medlem räknas</a:t>
            </a:r>
          </a:p>
        </p:txBody>
      </p:sp>
      <p:sp>
        <p:nvSpPr>
          <p:cNvPr id="3" name="Platshållare för text 2">
            <a:extLst>
              <a:ext uri="{FF2B5EF4-FFF2-40B4-BE49-F238E27FC236}">
                <a16:creationId xmlns:a16="http://schemas.microsoft.com/office/drawing/2014/main" id="{7FB6C1B9-695E-60C9-B745-03564ED7C62A}"/>
              </a:ext>
            </a:extLst>
          </p:cNvPr>
          <p:cNvSpPr>
            <a:spLocks noGrp="1"/>
          </p:cNvSpPr>
          <p:nvPr>
            <p:ph type="body" sz="quarter" idx="10"/>
          </p:nvPr>
        </p:nvSpPr>
        <p:spPr>
          <a:xfrm>
            <a:off x="550863" y="1383126"/>
            <a:ext cx="6902636" cy="3631326"/>
          </a:xfrm>
        </p:spPr>
        <p:txBody>
          <a:bodyPr>
            <a:noAutofit/>
          </a:bodyPr>
          <a:lstStyle/>
          <a:p>
            <a:pPr marL="0" indent="0">
              <a:buNone/>
            </a:pPr>
            <a:r>
              <a:rPr lang="sv-SE" sz="2500" b="0" dirty="0"/>
              <a:t>Vid förhandlingsbordet räknas varje medlem. Vårdens arbetsgivare är organiserade i det starka SKR. Då behöver läkare och övrig sjukvårdpersonal också vara organiserade i starka fackförbund.</a:t>
            </a:r>
          </a:p>
          <a:p>
            <a:pPr marL="0" indent="0">
              <a:buNone/>
            </a:pPr>
            <a:endParaRPr lang="sv-SE" sz="2500" b="0" dirty="0"/>
          </a:p>
          <a:p>
            <a:pPr marL="0" indent="0">
              <a:buNone/>
            </a:pPr>
            <a:r>
              <a:rPr lang="sv-SE" sz="2500" dirty="0"/>
              <a:t>Gå med i Läkarförbundet idag på slf.se</a:t>
            </a:r>
          </a:p>
        </p:txBody>
      </p:sp>
    </p:spTree>
    <p:extLst>
      <p:ext uri="{BB962C8B-B14F-4D97-AF65-F5344CB8AC3E}">
        <p14:creationId xmlns:p14="http://schemas.microsoft.com/office/powerpoint/2010/main" val="141633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B6A7EA2-83DB-00AD-C14F-27D65125AD2A}"/>
              </a:ext>
            </a:extLst>
          </p:cNvPr>
          <p:cNvPicPr>
            <a:picLocks noChangeAspect="1"/>
          </p:cNvPicPr>
          <p:nvPr/>
        </p:nvPicPr>
        <p:blipFill rotWithShape="1">
          <a:blip r:embed="rId3"/>
          <a:srcRect l="45189" t="472" r="8730"/>
          <a:stretch/>
        </p:blipFill>
        <p:spPr>
          <a:xfrm>
            <a:off x="4899307" y="0"/>
            <a:ext cx="4244693" cy="5143500"/>
          </a:xfrm>
          <a:prstGeom prst="rect">
            <a:avLst/>
          </a:prstGeom>
        </p:spPr>
      </p:pic>
      <p:sp>
        <p:nvSpPr>
          <p:cNvPr id="2" name="Rubrik 1">
            <a:extLst>
              <a:ext uri="{FF2B5EF4-FFF2-40B4-BE49-F238E27FC236}">
                <a16:creationId xmlns:a16="http://schemas.microsoft.com/office/drawing/2014/main" id="{C85C944F-AD18-CFAB-3C06-15673C0574C3}"/>
              </a:ext>
            </a:extLst>
          </p:cNvPr>
          <p:cNvSpPr>
            <a:spLocks noGrp="1"/>
          </p:cNvSpPr>
          <p:nvPr>
            <p:ph type="ctrTitle"/>
          </p:nvPr>
        </p:nvSpPr>
        <p:spPr/>
        <p:txBody>
          <a:bodyPr/>
          <a:lstStyle/>
          <a:p>
            <a:r>
              <a:rPr lang="sv-SE"/>
              <a:t>Avtalsrörelse 2025</a:t>
            </a:r>
          </a:p>
        </p:txBody>
      </p:sp>
      <p:sp>
        <p:nvSpPr>
          <p:cNvPr id="3" name="Platshållare för text 2">
            <a:extLst>
              <a:ext uri="{FF2B5EF4-FFF2-40B4-BE49-F238E27FC236}">
                <a16:creationId xmlns:a16="http://schemas.microsoft.com/office/drawing/2014/main" id="{852E6040-5040-20FC-D45E-793B5D1777ED}"/>
              </a:ext>
            </a:extLst>
          </p:cNvPr>
          <p:cNvSpPr>
            <a:spLocks noGrp="1"/>
          </p:cNvSpPr>
          <p:nvPr>
            <p:ph type="body" sz="quarter" idx="10"/>
          </p:nvPr>
        </p:nvSpPr>
        <p:spPr>
          <a:xfrm>
            <a:off x="550863" y="1595604"/>
            <a:ext cx="4021137" cy="3065606"/>
          </a:xfrm>
        </p:spPr>
        <p:txBody>
          <a:bodyPr>
            <a:noAutofit/>
          </a:bodyPr>
          <a:lstStyle/>
          <a:p>
            <a:r>
              <a:rPr lang="sv-SE" sz="2000" b="0" dirty="0"/>
              <a:t>Nytt ettårigt avtal skrevs på i mars 2024</a:t>
            </a:r>
          </a:p>
          <a:p>
            <a:r>
              <a:rPr lang="sv-SE" sz="2000" b="0"/>
              <a:t>31 </a:t>
            </a:r>
            <a:r>
              <a:rPr lang="sv-SE" sz="2000" b="0" dirty="0"/>
              <a:t>mars 2025 går nuvarande avtal ut och förhandlingar pågår fram till dess mellan Läkarförbundet och SKR</a:t>
            </a:r>
          </a:p>
          <a:p>
            <a:r>
              <a:rPr lang="sv-SE" sz="2000" b="0" dirty="0"/>
              <a:t>Följ avtalsrörelsen på slf.se och i sociala medier</a:t>
            </a:r>
          </a:p>
        </p:txBody>
      </p:sp>
    </p:spTree>
    <p:extLst>
      <p:ext uri="{BB962C8B-B14F-4D97-AF65-F5344CB8AC3E}">
        <p14:creationId xmlns:p14="http://schemas.microsoft.com/office/powerpoint/2010/main" val="2572488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karförbunde">
  <a:themeElements>
    <a:clrScheme name="SLF5">
      <a:dk1>
        <a:srgbClr val="3A509C"/>
      </a:dk1>
      <a:lt1>
        <a:sysClr val="window" lastClr="FFFFFF"/>
      </a:lt1>
      <a:dk2>
        <a:srgbClr val="FFFFFF"/>
      </a:dk2>
      <a:lt2>
        <a:srgbClr val="FFFFFF"/>
      </a:lt2>
      <a:accent1>
        <a:srgbClr val="5E7CCC"/>
      </a:accent1>
      <a:accent2>
        <a:srgbClr val="7FA3E1"/>
      </a:accent2>
      <a:accent3>
        <a:srgbClr val="D8EEF3"/>
      </a:accent3>
      <a:accent4>
        <a:srgbClr val="24448F"/>
      </a:accent4>
      <a:accent5>
        <a:srgbClr val="4AAD86"/>
      </a:accent5>
      <a:accent6>
        <a:srgbClr val="9D90A0"/>
      </a:accent6>
      <a:hlink>
        <a:srgbClr val="465FA9"/>
      </a:hlink>
      <a:folHlink>
        <a:srgbClr val="47A6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SLF_Mall2018" id="{9529D5D7-9DEE-4045-98F6-28B5CFEE1DF7}" vid="{8D39568B-329C-4ABC-944E-55480D1401A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447e6a-7f1d-4d88-a893-7ecc121b2fb9">
      <Terms xmlns="http://schemas.microsoft.com/office/infopath/2007/PartnerControls"/>
    </lcf76f155ced4ddcb4097134ff3c332f>
    <TaxCatchAll xmlns="9c2d0ce8-f408-440f-a7b2-57f1944a288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D6A79EF2E3402488580B94FA69E8751" ma:contentTypeVersion="18" ma:contentTypeDescription="Skapa ett nytt dokument." ma:contentTypeScope="" ma:versionID="858ef87057db079f5a74f8616395b3fc">
  <xsd:schema xmlns:xsd="http://www.w3.org/2001/XMLSchema" xmlns:xs="http://www.w3.org/2001/XMLSchema" xmlns:p="http://schemas.microsoft.com/office/2006/metadata/properties" xmlns:ns2="66b9a5be-94f0-43d2-886a-c563bd908c8a" xmlns:ns3="fd447e6a-7f1d-4d88-a893-7ecc121b2fb9" xmlns:ns4="9c2d0ce8-f408-440f-a7b2-57f1944a2880" targetNamespace="http://schemas.microsoft.com/office/2006/metadata/properties" ma:root="true" ma:fieldsID="6bf1207789027a207018d8d1a18020bd" ns2:_="" ns3:_="" ns4:_="">
    <xsd:import namespace="66b9a5be-94f0-43d2-886a-c563bd908c8a"/>
    <xsd:import namespace="fd447e6a-7f1d-4d88-a893-7ecc121b2fb9"/>
    <xsd:import namespace="9c2d0ce8-f408-440f-a7b2-57f1944a288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9a5be-94f0-43d2-886a-c563bd908c8a"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447e6a-7f1d-4d88-a893-7ecc121b2fb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56c0a9bc-81cf-40ac-b201-66a6b73b96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2d0ce8-f408-440f-a7b2-57f1944a288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f790ba3-2e7a-4f44-b000-b9159c33e105}" ma:internalName="TaxCatchAll" ma:showField="CatchAllData" ma:web="66b9a5be-94f0-43d2-886a-c563bd908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83AE8C-DF78-48CD-AE86-A114535ED247}">
  <ds:schemaRefs>
    <ds:schemaRef ds:uri="1f0b6244-94ce-43a6-92a6-be444abe9887"/>
    <ds:schemaRef ds:uri="7bf9197b-5ccd-47df-aba2-07fd8a5d3d94"/>
    <ds:schemaRef ds:uri="http://schemas.microsoft.com/sharepoint/v3"/>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fd447e6a-7f1d-4d88-a893-7ecc121b2fb9"/>
    <ds:schemaRef ds:uri="9c2d0ce8-f408-440f-a7b2-57f1944a2880"/>
  </ds:schemaRefs>
</ds:datastoreItem>
</file>

<file path=customXml/itemProps2.xml><?xml version="1.0" encoding="utf-8"?>
<ds:datastoreItem xmlns:ds="http://schemas.openxmlformats.org/officeDocument/2006/customXml" ds:itemID="{899A4C55-1A67-40E2-BA84-D8635DCFE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b9a5be-94f0-43d2-886a-c563bd908c8a"/>
    <ds:schemaRef ds:uri="fd447e6a-7f1d-4d88-a893-7ecc121b2fb9"/>
    <ds:schemaRef ds:uri="9c2d0ce8-f408-440f-a7b2-57f1944a2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1E787C-E572-4F6A-A0FE-7DB2F28F79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slf-mall2018</Template>
  <TotalTime>146</TotalTime>
  <Words>1103</Words>
  <Application>Microsoft Office PowerPoint</Application>
  <PresentationFormat>Bildspel på skärmen (16:9)</PresentationFormat>
  <Paragraphs>70</Paragraphs>
  <Slides>8</Slides>
  <Notes>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8</vt:i4>
      </vt:variant>
    </vt:vector>
  </HeadingPairs>
  <TitlesOfParts>
    <vt:vector size="14" baseType="lpstr">
      <vt:lpstr>Aptos</vt:lpstr>
      <vt:lpstr>Arial</vt:lpstr>
      <vt:lpstr>Calibri</vt:lpstr>
      <vt:lpstr>Graphik Web</vt:lpstr>
      <vt:lpstr>Symbol</vt:lpstr>
      <vt:lpstr>Läkarförbunde</vt:lpstr>
      <vt:lpstr>Läkaravtal 2025</vt:lpstr>
      <vt:lpstr>Vad är ett kollektivavtal?</vt:lpstr>
      <vt:lpstr>Vad innehåller kollektivavtalet?  </vt:lpstr>
      <vt:lpstr>Förhandlar Läkarförbundet om min lön?</vt:lpstr>
      <vt:lpstr>Tips! </vt:lpstr>
      <vt:lpstr>Hur förhandlas ett kollektivavtal?</vt:lpstr>
      <vt:lpstr>Varje medlem räknas</vt:lpstr>
      <vt:lpstr>Avtalsrörelse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 alla läkare under hela karriären</dc:title>
  <dc:creator>Tove Hägg</dc:creator>
  <cp:lastModifiedBy>Linda Strid</cp:lastModifiedBy>
  <cp:revision>1</cp:revision>
  <dcterms:created xsi:type="dcterms:W3CDTF">2023-01-23T11:23:33Z</dcterms:created>
  <dcterms:modified xsi:type="dcterms:W3CDTF">2025-03-04T13:18:39Z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0x0101008D6A79EF2E3402488580B94FA69E8751</vt:lpwstr>
  </property>
  <property fmtid="{D5CDD505-2E9C-101B-9397-08002B2CF9AE}" pid="3" name="MediaServiceImageTags">
    <vt:lpwstr/>
  </property>
</Properties>
</file>