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411" r:id="rId6"/>
    <p:sldId id="422" r:id="rId7"/>
    <p:sldId id="423" r:id="rId8"/>
    <p:sldId id="424" r:id="rId9"/>
    <p:sldId id="417" r:id="rId10"/>
    <p:sldId id="421" r:id="rId11"/>
    <p:sldId id="416" r:id="rId12"/>
    <p:sldId id="418" r:id="rId13"/>
    <p:sldId id="419"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3">
          <p15:clr>
            <a:srgbClr val="A4A3A4"/>
          </p15:clr>
        </p15:guide>
        <p15:guide id="2" orient="horz" pos="1633">
          <p15:clr>
            <a:srgbClr val="A4A3A4"/>
          </p15:clr>
        </p15:guide>
        <p15:guide id="3" pos="19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EA202-F990-7730-CCC3-66E9C7093942}" name="Linda Strid" initials="LS" userId="S::linda.strid@slf.se::7457f3ba-e014-468a-a4df-71b64d1bee42" providerId="AD"/>
  <p188:author id="{C6CB0C1D-31BE-6821-2186-C847E330A610}" name="Sofia Rydgren Stale" initials="SR" userId="S::sofia.rydgren.stale@slf.se::119a2678-7dec-42b3-9366-e098eaf98e89" providerId="AD"/>
  <p188:author id="{F131E737-EF66-E1A8-6780-3235E1BD07C2}" name="Ann Garö" initials="AG" userId="S::ann.garo@slf.se::1801072b-e704-41e3-8db0-45cbfc3a52e6" providerId="AD"/>
  <p188:author id="{53E1B144-B256-AB25-AF0E-E341AE74CE85}" name="Tove Hägg" initials="TH" userId="S::tove.hagg@slf.se::ba588560-c28a-42ab-a036-306365e30b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0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EA2D8-476B-D3E5-1504-00A35C65A3B3}" v="8" dt="2025-06-24T11:56:29.422"/>
    <p1510:client id="{F5D3F224-394A-4CF9-8DDC-7851B7B26EBC}" v="9" dt="2025-06-24T10:45:15.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7"/>
    <p:restoredTop sz="61520" autoAdjust="0"/>
  </p:normalViewPr>
  <p:slideViewPr>
    <p:cSldViewPr snapToGrid="0">
      <p:cViewPr varScale="1">
        <p:scale>
          <a:sx n="116" d="100"/>
          <a:sy n="116" d="100"/>
        </p:scale>
        <p:origin x="2216" y="176"/>
      </p:cViewPr>
      <p:guideLst>
        <p:guide orient="horz" pos="1293"/>
        <p:guide orient="horz" pos="1633"/>
        <p:guide pos="1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E2605-ED03-4569-9E91-4E50F9B983EE}" type="datetimeFigureOut">
              <a:rPr lang="sv-SE" smtClean="0"/>
              <a:t>2025-06-24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6FDBF-1076-4DE1-BA74-43E3214C108E}" type="slidenum">
              <a:rPr lang="sv-SE" smtClean="0"/>
              <a:t>‹#›</a:t>
            </a:fld>
            <a:endParaRPr lang="sv-SE"/>
          </a:p>
        </p:txBody>
      </p:sp>
    </p:spTree>
    <p:extLst>
      <p:ext uri="{BB962C8B-B14F-4D97-AF65-F5344CB8AC3E}">
        <p14:creationId xmlns:p14="http://schemas.microsoft.com/office/powerpoint/2010/main" val="1042679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ttps://slf.se/nyheter/avtalspodd-nar-far-lakare-strejk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lf.se/lakaravtal-202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juni 2025 skrev Läkarförbundet på ett nytt kollektivavtal med SKR/</a:t>
            </a:r>
            <a:r>
              <a:rPr lang="sv-SE" dirty="0" err="1"/>
              <a:t>Sobona</a:t>
            </a:r>
            <a:r>
              <a:rPr lang="sv-SE" dirty="0"/>
              <a:t> för alla läkare som jobbar inom kommun och region. Du kan läsa mer om avtalet på slf.se. </a:t>
            </a:r>
          </a:p>
        </p:txBody>
      </p:sp>
      <p:sp>
        <p:nvSpPr>
          <p:cNvPr id="4" name="Platshållare för bildnummer 3"/>
          <p:cNvSpPr>
            <a:spLocks noGrp="1"/>
          </p:cNvSpPr>
          <p:nvPr>
            <p:ph type="sldNum" sz="quarter" idx="5"/>
          </p:nvPr>
        </p:nvSpPr>
        <p:spPr/>
        <p:txBody>
          <a:bodyPr/>
          <a:lstStyle/>
          <a:p>
            <a:fld id="{AA06FDBF-1076-4DE1-BA74-43E3214C108E}" type="slidenum">
              <a:rPr lang="sv-SE" smtClean="0"/>
              <a:t>1</a:t>
            </a:fld>
            <a:endParaRPr lang="sv-SE"/>
          </a:p>
        </p:txBody>
      </p:sp>
    </p:spTree>
    <p:extLst>
      <p:ext uri="{BB962C8B-B14F-4D97-AF65-F5344CB8AC3E}">
        <p14:creationId xmlns:p14="http://schemas.microsoft.com/office/powerpoint/2010/main" val="241159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13 juni 2025 skrev Läkarförbundet ordförande Sofia Rydgren Stale på ett nytt kollektivavtal med SKR för alla läkare som jobbar inom kommun och region. </a:t>
            </a:r>
          </a:p>
          <a:p>
            <a:endParaRPr lang="sv-SE" dirty="0"/>
          </a:p>
        </p:txBody>
      </p:sp>
      <p:sp>
        <p:nvSpPr>
          <p:cNvPr id="4" name="Platshållare för bildnummer 3"/>
          <p:cNvSpPr>
            <a:spLocks noGrp="1"/>
          </p:cNvSpPr>
          <p:nvPr>
            <p:ph type="sldNum" sz="quarter" idx="5"/>
          </p:nvPr>
        </p:nvSpPr>
        <p:spPr/>
        <p:txBody>
          <a:bodyPr/>
          <a:lstStyle/>
          <a:p>
            <a:fld id="{AA06FDBF-1076-4DE1-BA74-43E3214C108E}" type="slidenum">
              <a:rPr lang="sv-SE" smtClean="0"/>
              <a:t>10</a:t>
            </a:fld>
            <a:endParaRPr lang="sv-SE"/>
          </a:p>
        </p:txBody>
      </p:sp>
    </p:spTree>
    <p:extLst>
      <p:ext uri="{BB962C8B-B14F-4D97-AF65-F5344CB8AC3E}">
        <p14:creationId xmlns:p14="http://schemas.microsoft.com/office/powerpoint/2010/main" val="28302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12529"/>
                </a:solidFill>
                <a:effectLst/>
                <a:highlight>
                  <a:srgbClr val="F9F7F5"/>
                </a:highlight>
                <a:latin typeface="Graphik Web"/>
              </a:rPr>
              <a:t>I Sverige har vi en lång tradition av att reglera saker som har med arbetslivet att göra genom kollektivavtal, överenskommelser mellan arbetsgivare och fackförbund, i stället för att det ska lagstiftas av staten. </a:t>
            </a:r>
          </a:p>
          <a:p>
            <a:pPr algn="l"/>
            <a:endParaRPr lang="sv-SE" b="0" i="0" dirty="0">
              <a:solidFill>
                <a:srgbClr val="212529"/>
              </a:solidFill>
              <a:effectLst/>
              <a:highlight>
                <a:srgbClr val="F9F7F5"/>
              </a:highlight>
              <a:latin typeface="Graphik Web"/>
            </a:endParaRPr>
          </a:p>
          <a:p>
            <a:pPr algn="l"/>
            <a:r>
              <a:rPr lang="sv-SE" b="0" i="0" dirty="0">
                <a:solidFill>
                  <a:srgbClr val="212529"/>
                </a:solidFill>
                <a:effectLst/>
                <a:highlight>
                  <a:srgbClr val="F9F7F5"/>
                </a:highlight>
                <a:latin typeface="Graphik Web"/>
              </a:rPr>
              <a:t>Det är de arbetsgivare och fackförbund som kan sin bransch bäst som ska sätta upp reglerna för hur det ska fungera på jobbet. (Till exempel har läkare en mängd regler i sitt kollektivavtal som ser till att de får högre kompensation när de jobbar jour eller väldigt långa pass mot att de på vissa arbetsplatser jobbar alla dygnets timmar.)</a:t>
            </a:r>
          </a:p>
          <a:p>
            <a:pPr algn="l"/>
            <a:endParaRPr lang="sv-SE" b="0" i="0" dirty="0">
              <a:solidFill>
                <a:srgbClr val="212529"/>
              </a:solidFill>
              <a:effectLst/>
              <a:highlight>
                <a:srgbClr val="F9F7F5"/>
              </a:highlight>
              <a:latin typeface="Graphik Web"/>
            </a:endParaRPr>
          </a:p>
          <a:p>
            <a:pPr algn="l"/>
            <a:r>
              <a:rPr lang="sv-SE" b="0" i="0" dirty="0">
                <a:solidFill>
                  <a:srgbClr val="212529"/>
                </a:solidFill>
                <a:effectLst/>
                <a:highlight>
                  <a:srgbClr val="F9F7F5"/>
                </a:highlight>
                <a:latin typeface="Graphik Web"/>
              </a:rPr>
              <a:t>Anställda med kollektivavtal har bättre villkor än de som är anställda på arbetsplatser utan kollektivavtal. Ett kollektivavtal ger anställda mer semester, högre pension, bättre föräldraledighetsersättning och försäkringsskydd med mera. I utbyte får arbetsgivaren anställda som går till jobbet när de ska och inte strejkar. Detta kallas för fredsplikt och är inskrivet i kollektivavtalet.</a:t>
            </a:r>
            <a:br>
              <a:rPr lang="sv-SE" b="0" i="0" dirty="0">
                <a:solidFill>
                  <a:srgbClr val="212529"/>
                </a:solidFill>
                <a:effectLst/>
                <a:highlight>
                  <a:srgbClr val="F9F7F5"/>
                </a:highlight>
                <a:latin typeface="Graphik Web"/>
              </a:rPr>
            </a:br>
            <a:endParaRPr lang="sv-SE" b="0" i="0" dirty="0">
              <a:solidFill>
                <a:srgbClr val="212529"/>
              </a:solidFill>
              <a:effectLst/>
              <a:highlight>
                <a:srgbClr val="F9F7F5"/>
              </a:highlight>
              <a:latin typeface="Graphik Web"/>
            </a:endParaRPr>
          </a:p>
          <a:p>
            <a:pPr algn="l"/>
            <a:r>
              <a:rPr lang="sv-SE" b="0" i="0" dirty="0">
                <a:solidFill>
                  <a:srgbClr val="212529"/>
                </a:solidFill>
                <a:effectLst/>
                <a:highlight>
                  <a:srgbClr val="F9F7F5"/>
                </a:highlight>
                <a:latin typeface="Graphik Web"/>
              </a:rPr>
              <a:t>Men när avtalet slutar gälla, i läkarnas fall i mars 2025, då slutar också fredsplikten att gälla. Och Läkarförbundet kan ta ut sina medlemmar i strejk. Detta kallas för </a:t>
            </a:r>
            <a:r>
              <a:rPr lang="sv-SE" b="0" i="0" dirty="0">
                <a:solidFill>
                  <a:srgbClr val="212529"/>
                </a:solidFill>
                <a:effectLst/>
                <a:highlight>
                  <a:srgbClr val="F9F7F5"/>
                </a:highlight>
                <a:latin typeface="Graphik Web"/>
                <a:hlinkClick r:id="rId3"/>
              </a:rPr>
              <a:t>strejkvapnet</a:t>
            </a:r>
            <a:r>
              <a:rPr lang="sv-SE" b="0" i="0" dirty="0">
                <a:solidFill>
                  <a:srgbClr val="212529"/>
                </a:solidFill>
                <a:effectLst/>
                <a:highlight>
                  <a:srgbClr val="F9F7F5"/>
                </a:highlight>
                <a:latin typeface="Graphik Web"/>
              </a:rPr>
              <a:t> och är något som fackförbunden kan använda i förhandlingarna med arbetsgivaren för att få till förbättringar i kollektivavtalet.</a:t>
            </a:r>
          </a:p>
          <a:p>
            <a:endParaRPr lang="sv-SE" dirty="0"/>
          </a:p>
        </p:txBody>
      </p:sp>
      <p:sp>
        <p:nvSpPr>
          <p:cNvPr id="4" name="Platshållare för bildnummer 3"/>
          <p:cNvSpPr>
            <a:spLocks noGrp="1"/>
          </p:cNvSpPr>
          <p:nvPr>
            <p:ph type="sldNum" sz="quarter" idx="5"/>
          </p:nvPr>
        </p:nvSpPr>
        <p:spPr/>
        <p:txBody>
          <a:bodyPr/>
          <a:lstStyle/>
          <a:p>
            <a:fld id="{AA06FDBF-1076-4DE1-BA74-43E3214C108E}" type="slidenum">
              <a:rPr lang="sv-SE" smtClean="0"/>
              <a:t>2</a:t>
            </a:fld>
            <a:endParaRPr lang="sv-SE"/>
          </a:p>
        </p:txBody>
      </p:sp>
    </p:spTree>
    <p:extLst>
      <p:ext uri="{BB962C8B-B14F-4D97-AF65-F5344CB8AC3E}">
        <p14:creationId xmlns:p14="http://schemas.microsoft.com/office/powerpoint/2010/main" val="256263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mer om det nya kollektivavtalet på </a:t>
            </a:r>
            <a:r>
              <a:rPr lang="sv-SE" dirty="0" err="1"/>
              <a:t>slf.se</a:t>
            </a:r>
            <a:endParaRPr lang="sv-SE" dirty="0"/>
          </a:p>
          <a:p>
            <a:endParaRPr lang="sv-SE" dirty="0"/>
          </a:p>
          <a:p>
            <a:r>
              <a:rPr lang="sv-SE" b="1" dirty="0">
                <a:effectLst/>
              </a:rPr>
              <a:t>Avtalet i korthet</a:t>
            </a:r>
          </a:p>
          <a:p>
            <a:pPr marL="171450" indent="-171450">
              <a:buFont typeface="Arial" panose="020B0604020202020204" pitchFamily="34" charset="0"/>
              <a:buChar char="•"/>
            </a:pPr>
            <a:r>
              <a:rPr lang="sv-SE" dirty="0">
                <a:effectLst/>
              </a:rPr>
              <a:t>Tvåårigt avtal som gäller fram till 2027-03-31.</a:t>
            </a:r>
          </a:p>
          <a:p>
            <a:pPr marL="171450" indent="-171450">
              <a:buFont typeface="Arial" panose="020B0604020202020204" pitchFamily="34" charset="0"/>
              <a:buChar char="•"/>
            </a:pPr>
            <a:r>
              <a:rPr lang="sv-SE" dirty="0">
                <a:effectLst/>
              </a:rPr>
              <a:t>Löneökningar i nivå med industrins märke på 6,4 procent över två år. 3,4 procent under 2025 och 3 procent under 2026.</a:t>
            </a:r>
          </a:p>
          <a:p>
            <a:pPr marL="171450" indent="-171450">
              <a:buFont typeface="Arial" panose="020B0604020202020204" pitchFamily="34" charset="0"/>
              <a:buChar char="•"/>
            </a:pPr>
            <a:r>
              <a:rPr lang="sv-SE" dirty="0">
                <a:effectLst/>
              </a:rPr>
              <a:t>Den nya lönen utbetalas retroaktivt från den 1 april.</a:t>
            </a:r>
          </a:p>
          <a:p>
            <a:pPr marL="171450" indent="-171450">
              <a:buFont typeface="Arial" panose="020B0604020202020204" pitchFamily="34" charset="0"/>
              <a:buChar char="•"/>
            </a:pPr>
            <a:r>
              <a:rPr lang="sv-SE" dirty="0">
                <a:effectLst/>
              </a:rPr>
              <a:t>Höjd ersättning för bundenhet vid beredskap till 0,17 (0,11) respektive 0,23 (0,22).</a:t>
            </a:r>
          </a:p>
          <a:p>
            <a:pPr marL="171450" indent="-171450">
              <a:buFont typeface="Arial" panose="020B0604020202020204" pitchFamily="34" charset="0"/>
              <a:buChar char="•"/>
            </a:pPr>
            <a:r>
              <a:rPr lang="sv-SE" dirty="0">
                <a:effectLst/>
              </a:rPr>
              <a:t>Arbetsgrupp med SKR för att se till att alla läkare ska få rätt till övertidskompensation.</a:t>
            </a:r>
          </a:p>
          <a:p>
            <a:pPr marL="171450" indent="-171450">
              <a:buFont typeface="Arial" panose="020B0604020202020204" pitchFamily="34" charset="0"/>
              <a:buChar char="•"/>
            </a:pPr>
            <a:r>
              <a:rPr lang="sv-SE" dirty="0">
                <a:effectLst/>
              </a:rPr>
              <a:t>Möjligheten att förhandla bort rätten till övertidskompensation tas bort för AT-, BT- och ST-läkare.</a:t>
            </a:r>
          </a:p>
          <a:p>
            <a:pPr marL="171450" indent="-171450">
              <a:buFont typeface="Arial" panose="020B0604020202020204" pitchFamily="34" charset="0"/>
              <a:buChar char="•"/>
            </a:pPr>
            <a:r>
              <a:rPr lang="sv-SE" dirty="0">
                <a:effectLst/>
              </a:rPr>
              <a:t>Ersättning för förskjuten arbetstid ges under 14 dagar i stället för 10 dagar. Den förhöjda ersättningen på 50 procent ges i sju dagar i stället för två dagar. </a:t>
            </a:r>
          </a:p>
          <a:p>
            <a:pPr marL="171450" indent="-171450">
              <a:buFont typeface="Arial" panose="020B0604020202020204" pitchFamily="34" charset="0"/>
              <a:buChar char="•"/>
            </a:pPr>
            <a:r>
              <a:rPr lang="sv-SE" dirty="0">
                <a:effectLst/>
              </a:rPr>
              <a:t>Bättre anställningstrygghet för läkare som blir uppsagda under graviditetspenning. Uppsägningstiden börjar gälla först när arbetstagaren är åter i arbete.</a:t>
            </a:r>
          </a:p>
          <a:p>
            <a:pPr marL="171450" indent="-171450">
              <a:buFont typeface="Arial" panose="020B0604020202020204" pitchFamily="34" charset="0"/>
              <a:buChar char="•"/>
            </a:pPr>
            <a:r>
              <a:rPr lang="sv-SE" dirty="0">
                <a:effectLst/>
              </a:rPr>
              <a:t>Deltidsanställda läkare får övertidsersättning i stället för fyllnadslön när de arbetar mer än sin fastställda tjänstgöringsgrad.</a:t>
            </a:r>
          </a:p>
          <a:p>
            <a:pPr marL="171450" indent="-171450">
              <a:buFont typeface="Arial" panose="020B0604020202020204" pitchFamily="34" charset="0"/>
              <a:buChar char="•"/>
            </a:pPr>
            <a:r>
              <a:rPr lang="sv-SE" dirty="0">
                <a:effectLst/>
              </a:rPr>
              <a:t>Arbetstidslagen skrivs in i kollektivavtalet vilket underlättar för facket att tvista på arbetstidsfrågor.</a:t>
            </a:r>
          </a:p>
          <a:p>
            <a:pPr marL="171450" indent="-171450">
              <a:buFont typeface="Arial" panose="020B0604020202020204" pitchFamily="34" charset="0"/>
              <a:buChar char="•"/>
            </a:pPr>
            <a:r>
              <a:rPr lang="sv-SE" dirty="0">
                <a:effectLst/>
              </a:rPr>
              <a:t>Höjd </a:t>
            </a:r>
            <a:r>
              <a:rPr lang="sv-SE" dirty="0" err="1">
                <a:effectLst/>
              </a:rPr>
              <a:t>OB-ersättning</a:t>
            </a:r>
            <a:r>
              <a:rPr lang="sv-SE" dirty="0">
                <a:effectLst/>
              </a:rPr>
              <a:t> med 3,4 procent 2025 och 3 procent 2026.</a:t>
            </a:r>
          </a:p>
          <a:p>
            <a:br>
              <a:rPr lang="sv-SE" dirty="0">
                <a:effectLst/>
              </a:rPr>
            </a:br>
            <a:endParaRPr lang="sv-SE" dirty="0">
              <a:effectLst/>
            </a:endParaRPr>
          </a:p>
          <a:p>
            <a:endParaRPr lang="sv-SE" dirty="0"/>
          </a:p>
        </p:txBody>
      </p:sp>
      <p:sp>
        <p:nvSpPr>
          <p:cNvPr id="4" name="Platshållare för bildnummer 3"/>
          <p:cNvSpPr>
            <a:spLocks noGrp="1"/>
          </p:cNvSpPr>
          <p:nvPr>
            <p:ph type="sldNum" sz="quarter" idx="5"/>
          </p:nvPr>
        </p:nvSpPr>
        <p:spPr/>
        <p:txBody>
          <a:bodyPr/>
          <a:lstStyle/>
          <a:p>
            <a:fld id="{AA06FDBF-1076-4DE1-BA74-43E3214C108E}" type="slidenum">
              <a:rPr lang="sv-SE" smtClean="0"/>
              <a:t>3</a:t>
            </a:fld>
            <a:endParaRPr lang="sv-SE"/>
          </a:p>
        </p:txBody>
      </p:sp>
    </p:spTree>
    <p:extLst>
      <p:ext uri="{BB962C8B-B14F-4D97-AF65-F5344CB8AC3E}">
        <p14:creationId xmlns:p14="http://schemas.microsoft.com/office/powerpoint/2010/main" val="24183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Läs mer om det nya kollektivavtalet på slf.se</a:t>
            </a:r>
          </a:p>
          <a:p>
            <a:endParaRPr lang="sv-SE" dirty="0"/>
          </a:p>
        </p:txBody>
      </p:sp>
      <p:sp>
        <p:nvSpPr>
          <p:cNvPr id="4" name="Platshållare för bildnummer 3"/>
          <p:cNvSpPr>
            <a:spLocks noGrp="1"/>
          </p:cNvSpPr>
          <p:nvPr>
            <p:ph type="sldNum" sz="quarter" idx="5"/>
          </p:nvPr>
        </p:nvSpPr>
        <p:spPr/>
        <p:txBody>
          <a:bodyPr/>
          <a:lstStyle/>
          <a:p>
            <a:fld id="{AA06FDBF-1076-4DE1-BA74-43E3214C108E}" type="slidenum">
              <a:rPr lang="sv-SE" smtClean="0"/>
              <a:t>4</a:t>
            </a:fld>
            <a:endParaRPr lang="sv-SE"/>
          </a:p>
        </p:txBody>
      </p:sp>
    </p:spTree>
    <p:extLst>
      <p:ext uri="{BB962C8B-B14F-4D97-AF65-F5344CB8AC3E}">
        <p14:creationId xmlns:p14="http://schemas.microsoft.com/office/powerpoint/2010/main" val="221615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Läs mer om det nya kollektivavtalet på slf.se</a:t>
            </a:r>
          </a:p>
          <a:p>
            <a:endParaRPr lang="sv-SE" dirty="0"/>
          </a:p>
        </p:txBody>
      </p:sp>
      <p:sp>
        <p:nvSpPr>
          <p:cNvPr id="4" name="Platshållare för bildnummer 3"/>
          <p:cNvSpPr>
            <a:spLocks noGrp="1"/>
          </p:cNvSpPr>
          <p:nvPr>
            <p:ph type="sldNum" sz="quarter" idx="5"/>
          </p:nvPr>
        </p:nvSpPr>
        <p:spPr/>
        <p:txBody>
          <a:bodyPr/>
          <a:lstStyle/>
          <a:p>
            <a:fld id="{AA06FDBF-1076-4DE1-BA74-43E3214C108E}" type="slidenum">
              <a:rPr lang="sv-SE" smtClean="0"/>
              <a:t>5</a:t>
            </a:fld>
            <a:endParaRPr lang="sv-SE"/>
          </a:p>
        </p:txBody>
      </p:sp>
    </p:spTree>
    <p:extLst>
      <p:ext uri="{BB962C8B-B14F-4D97-AF65-F5344CB8AC3E}">
        <p14:creationId xmlns:p14="http://schemas.microsoft.com/office/powerpoint/2010/main" val="295412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12529"/>
                </a:solidFill>
                <a:effectLst/>
                <a:highlight>
                  <a:srgbClr val="F9F7F5"/>
                </a:highlight>
                <a:latin typeface="Graphik Web"/>
              </a:rPr>
              <a:t>Läkarförbundets kollektivavtal för medlemmar anställda inom region/kommun innehåller en siffra för en procentuellt angiven löneökning. 2025 är den siffran 3,3 %. </a:t>
            </a:r>
          </a:p>
          <a:p>
            <a:pPr algn="l"/>
            <a:endParaRPr lang="sv-SE" b="0" i="0" dirty="0">
              <a:solidFill>
                <a:srgbClr val="212529"/>
              </a:solidFill>
              <a:effectLst/>
              <a:highlight>
                <a:srgbClr val="F9F7F5"/>
              </a:highlight>
              <a:latin typeface="Graphik Web"/>
            </a:endParaRPr>
          </a:p>
          <a:p>
            <a:pPr algn="l"/>
            <a:r>
              <a:rPr lang="sv-SE" b="0" i="0" dirty="0">
                <a:solidFill>
                  <a:srgbClr val="212529"/>
                </a:solidFill>
                <a:effectLst/>
                <a:highlight>
                  <a:srgbClr val="F9F7F5"/>
                </a:highlight>
                <a:latin typeface="Graphik Web"/>
              </a:rPr>
              <a:t>Viktigt att veta att löneökningarna är på en kollektiv nivå. Ingen individ är garanterad en viss löneökning. Det är upp till arbetsgivaren och det lokala facket att förhandla fram läkarnas löner under den årliga lönerevisionen.</a:t>
            </a:r>
          </a:p>
          <a:p>
            <a:pPr algn="l"/>
            <a:endParaRPr lang="sv-SE" b="0" i="0" dirty="0">
              <a:solidFill>
                <a:srgbClr val="212529"/>
              </a:solidFill>
              <a:effectLst/>
              <a:highlight>
                <a:srgbClr val="F9F7F5"/>
              </a:highlight>
              <a:latin typeface="Graphik Web"/>
            </a:endParaRPr>
          </a:p>
          <a:p>
            <a:pPr algn="l"/>
            <a:r>
              <a:rPr lang="sv-SE" b="0" i="0" dirty="0">
                <a:solidFill>
                  <a:srgbClr val="212529"/>
                </a:solidFill>
                <a:effectLst/>
                <a:highlight>
                  <a:srgbClr val="F9F7F5"/>
                </a:highlight>
                <a:latin typeface="Graphik Web"/>
              </a:rPr>
              <a:t>Det centrala avtalet för alla läkare inom kommun och region förhandlas först. Efter det tar Läkarförbundets lokalföreningar vid och genomför de faktiska löneförhandlingarna i lokala kollektivavtal med respektive region och kommun. Eftersom det centrala avtalet innehåller en siffra för löneökningarna räknas den siffran som ett golv för de lokala förhandlingarna.</a:t>
            </a:r>
          </a:p>
          <a:p>
            <a:pPr algn="l"/>
            <a:endParaRPr lang="sv-SE" b="0" i="0" dirty="0">
              <a:solidFill>
                <a:srgbClr val="212529"/>
              </a:solidFill>
              <a:effectLst/>
              <a:highlight>
                <a:srgbClr val="F9F7F5"/>
              </a:highlight>
              <a:latin typeface="Graphik Web"/>
            </a:endParaRPr>
          </a:p>
          <a:p>
            <a:pPr algn="l"/>
            <a:r>
              <a:rPr lang="sv-SE" b="0" i="0" dirty="0">
                <a:solidFill>
                  <a:srgbClr val="212529"/>
                </a:solidFill>
                <a:effectLst/>
                <a:highlight>
                  <a:srgbClr val="F9F7F5"/>
                </a:highlight>
                <a:latin typeface="Graphik Web"/>
              </a:rPr>
              <a:t>I slutänden är det arbetsgivaren som beslutar om löneökningarna och chefens bedömning som ska styra vad individen får. Det kan innebära att en läkare får 5 procent samtidigt som en annan läkare bara får 1 procent i löneökningar. Viktigt att veta är att chefen ska kunna motivera lönesättningen utifrån de lönekriterier som gäller för arbetsplatsen. </a:t>
            </a:r>
          </a:p>
          <a:p>
            <a:pPr algn="l"/>
            <a:endParaRPr lang="sv-SE" b="0" i="0" dirty="0">
              <a:solidFill>
                <a:srgbClr val="212529"/>
              </a:solidFill>
              <a:effectLst/>
              <a:highlight>
                <a:srgbClr val="F9F7F5"/>
              </a:highlight>
              <a:latin typeface="Graphik Web"/>
            </a:endParaRPr>
          </a:p>
          <a:p>
            <a:pPr algn="l"/>
            <a:r>
              <a:rPr lang="sv-SE" b="0" i="0" dirty="0">
                <a:solidFill>
                  <a:srgbClr val="212529"/>
                </a:solidFill>
                <a:effectLst/>
                <a:highlight>
                  <a:srgbClr val="F9F7F5"/>
                </a:highlight>
                <a:latin typeface="Graphik Web"/>
              </a:rPr>
              <a:t>Märket: </a:t>
            </a:r>
          </a:p>
          <a:p>
            <a:pPr algn="l"/>
            <a:r>
              <a:rPr lang="sv-SE" b="0" i="0" dirty="0">
                <a:solidFill>
                  <a:srgbClr val="212529"/>
                </a:solidFill>
                <a:effectLst/>
                <a:highlight>
                  <a:srgbClr val="F9F7F5"/>
                </a:highlight>
                <a:latin typeface="Graphik Web"/>
              </a:rPr>
              <a:t>För att förstå hur läkarlönerna sätts i Sverige i det centrala kollektivavtalet behöver man förstå ”märket”. Märket är den nivå på löneökningar som facken och arbetsgivarna inom industrin förhandlar fram under sin avtalsrörelse. Detta märke, eller procentsats på löneökningarna, är normerande, det vill säga resten av facken och arbetsgivarna behöver anpassa sig efter märket. Eftersom den svenska industrin är beroende av export så är tanken att de sätter en nivå på löneökningarna som gör att den svenska industrin fortfarande kan konkurrera med företag utomlands. Märket infördes i Sverige på 1990-talet efter en period av procentuellt höga löneökningar för Sveriges arbetstagare, men som i praktiken inte gav mer pengar i plånboken eftersom löneökningarna drev på inflationen.  </a:t>
            </a:r>
          </a:p>
          <a:p>
            <a:pPr algn="l"/>
            <a:r>
              <a:rPr lang="sv-SE" b="0" i="0" dirty="0">
                <a:solidFill>
                  <a:srgbClr val="212529"/>
                </a:solidFill>
                <a:effectLst/>
                <a:highlight>
                  <a:srgbClr val="F9F7F5"/>
                </a:highlight>
                <a:latin typeface="Graphik Web"/>
              </a:rPr>
              <a:t>  </a:t>
            </a:r>
          </a:p>
        </p:txBody>
      </p:sp>
      <p:sp>
        <p:nvSpPr>
          <p:cNvPr id="4" name="Platshållare för bildnummer 3"/>
          <p:cNvSpPr>
            <a:spLocks noGrp="1"/>
          </p:cNvSpPr>
          <p:nvPr>
            <p:ph type="sldNum" sz="quarter" idx="5"/>
          </p:nvPr>
        </p:nvSpPr>
        <p:spPr/>
        <p:txBody>
          <a:bodyPr/>
          <a:lstStyle/>
          <a:p>
            <a:fld id="{AA06FDBF-1076-4DE1-BA74-43E3214C108E}" type="slidenum">
              <a:rPr lang="sv-SE" smtClean="0"/>
              <a:t>6</a:t>
            </a:fld>
            <a:endParaRPr lang="sv-SE"/>
          </a:p>
        </p:txBody>
      </p:sp>
    </p:spTree>
    <p:extLst>
      <p:ext uri="{BB962C8B-B14F-4D97-AF65-F5344CB8AC3E}">
        <p14:creationId xmlns:p14="http://schemas.microsoft.com/office/powerpoint/2010/main" val="242341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Länk till avsnittet på Youtube: https://www.youtube.com/watch?v=ISWqjArvRWc&amp;t=1s</a:t>
            </a:r>
          </a:p>
          <a:p>
            <a:r>
              <a:rPr lang="sv-SE" dirty="0"/>
              <a:t>Länk till </a:t>
            </a:r>
            <a:r>
              <a:rPr lang="sv-SE" dirty="0" err="1"/>
              <a:t>avtalspoddar</a:t>
            </a:r>
            <a:r>
              <a:rPr lang="sv-SE" dirty="0"/>
              <a:t> </a:t>
            </a:r>
          </a:p>
          <a:p>
            <a:endParaRPr lang="sv-SE" dirty="0"/>
          </a:p>
        </p:txBody>
      </p:sp>
      <p:sp>
        <p:nvSpPr>
          <p:cNvPr id="4" name="Platshållare för bildnummer 3"/>
          <p:cNvSpPr>
            <a:spLocks noGrp="1"/>
          </p:cNvSpPr>
          <p:nvPr>
            <p:ph type="sldNum" sz="quarter" idx="5"/>
          </p:nvPr>
        </p:nvSpPr>
        <p:spPr/>
        <p:txBody>
          <a:bodyPr/>
          <a:lstStyle/>
          <a:p>
            <a:fld id="{AA06FDBF-1076-4DE1-BA74-43E3214C108E}" type="slidenum">
              <a:rPr lang="sv-SE" smtClean="0"/>
              <a:t>7</a:t>
            </a:fld>
            <a:endParaRPr lang="sv-SE"/>
          </a:p>
        </p:txBody>
      </p:sp>
    </p:spTree>
    <p:extLst>
      <p:ext uri="{BB962C8B-B14F-4D97-AF65-F5344CB8AC3E}">
        <p14:creationId xmlns:p14="http://schemas.microsoft.com/office/powerpoint/2010/main" val="282789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0"/>
              <a:t>Kollektivavtal gäller ofta i några år och förhandlas fram under en central avtalsrörelse mellan Läkarförbundet och SKR. </a:t>
            </a:r>
          </a:p>
          <a:p>
            <a:pPr marL="0" indent="0">
              <a:buNone/>
            </a:pPr>
            <a:endParaRPr lang="sv-SE" sz="1200" b="0"/>
          </a:p>
          <a:p>
            <a:pPr marL="0" indent="0">
              <a:buNone/>
            </a:pPr>
            <a:r>
              <a:rPr lang="sv-SE" sz="1200" b="0"/>
              <a:t>När det centrala avtalet är klart börjar lokala förhandlingar där Läkarförbundet i regionen eller ute på arbetsplatserna förhandlar med arbetsgivaren direkt om löner och andra punkter i avtalet.  </a:t>
            </a:r>
            <a:br>
              <a:rPr lang="sv-SE" sz="1200" b="0"/>
            </a:br>
            <a:br>
              <a:rPr lang="sv-SE" sz="1200" b="0"/>
            </a:br>
            <a:r>
              <a:rPr lang="sv-SE" sz="1200" b="0"/>
              <a:t>Läs mer om avtalsrörelsens olika faser på: </a:t>
            </a:r>
            <a:r>
              <a:rPr lang="sv-SE" sz="1800">
                <a:effectLst/>
                <a:latin typeface="Calibri" panose="020F0502020204030204" pitchFamily="34" charset="0"/>
                <a:hlinkClick r:id="rId3"/>
              </a:rPr>
              <a:t>https://slf.se/lakaravtal-2024/</a:t>
            </a:r>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8</a:t>
            </a:fld>
            <a:endParaRPr lang="sv-SE"/>
          </a:p>
        </p:txBody>
      </p:sp>
    </p:spTree>
    <p:extLst>
      <p:ext uri="{BB962C8B-B14F-4D97-AF65-F5344CB8AC3E}">
        <p14:creationId xmlns:p14="http://schemas.microsoft.com/office/powerpoint/2010/main" val="49265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t>Det är svårt att som enskild läkare stå upp mot en effektiv och stor HR avdelning men med Läkarförbundets 59 000 medlemmar i ryggen kan vi ställa krav och förbättra arbetsmiljö och lön för våra medlemmar.  </a:t>
            </a:r>
            <a:endParaRPr lang="sv-SE" dirty="0"/>
          </a:p>
        </p:txBody>
      </p:sp>
      <p:sp>
        <p:nvSpPr>
          <p:cNvPr id="4" name="Platshållare för bildnummer 3"/>
          <p:cNvSpPr>
            <a:spLocks noGrp="1"/>
          </p:cNvSpPr>
          <p:nvPr>
            <p:ph type="sldNum" sz="quarter" idx="5"/>
          </p:nvPr>
        </p:nvSpPr>
        <p:spPr/>
        <p:txBody>
          <a:bodyPr/>
          <a:lstStyle/>
          <a:p>
            <a:fld id="{AA06FDBF-1076-4DE1-BA74-43E3214C108E}" type="slidenum">
              <a:rPr lang="sv-SE" smtClean="0"/>
              <a:t>9</a:t>
            </a:fld>
            <a:endParaRPr lang="sv-SE"/>
          </a:p>
        </p:txBody>
      </p:sp>
    </p:spTree>
    <p:extLst>
      <p:ext uri="{BB962C8B-B14F-4D97-AF65-F5344CB8AC3E}">
        <p14:creationId xmlns:p14="http://schemas.microsoft.com/office/powerpoint/2010/main" val="2322312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297625" y="119694"/>
            <a:ext cx="8229600" cy="3085435"/>
          </a:xfrm>
        </p:spPr>
        <p:txBody>
          <a:bodyPr anchor="t" anchorCtr="0">
            <a:noAutofit/>
          </a:bodyPr>
          <a:lstStyle>
            <a:lvl1pPr algn="l">
              <a:defRPr sz="6000"/>
            </a:lvl1pPr>
          </a:lstStyle>
          <a:p>
            <a:r>
              <a:rPr lang="sv-SE"/>
              <a:t>Klicka här för att ändra mall för rubrikformat</a:t>
            </a:r>
          </a:p>
        </p:txBody>
      </p:sp>
      <p:pic>
        <p:nvPicPr>
          <p:cNvPr id="3" name="Picture 2"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141275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550685" y="400883"/>
            <a:ext cx="7973298" cy="982243"/>
          </a:xfrm>
        </p:spPr>
        <p:txBody>
          <a:bodyPr anchor="t" anchorCtr="0"/>
          <a:lstStyle>
            <a:lvl1pPr algn="l">
              <a:defRPr>
                <a:solidFill>
                  <a:srgbClr val="4A66AC"/>
                </a:solidFill>
              </a:defRPr>
            </a:lvl1pPr>
          </a:lstStyle>
          <a:p>
            <a:r>
              <a:rPr lang="sv-SE"/>
              <a:t>Klicka här för att ändra mall för rubrikformat</a:t>
            </a:r>
          </a:p>
        </p:txBody>
      </p:sp>
      <p:sp>
        <p:nvSpPr>
          <p:cNvPr id="9" name="Text Placeholder 8"/>
          <p:cNvSpPr>
            <a:spLocks noGrp="1"/>
          </p:cNvSpPr>
          <p:nvPr>
            <p:ph type="body" sz="quarter" idx="10"/>
          </p:nvPr>
        </p:nvSpPr>
        <p:spPr>
          <a:xfrm>
            <a:off x="550863" y="1595604"/>
            <a:ext cx="6902636" cy="22209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Picture 4"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399417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49638" y="205979"/>
            <a:ext cx="5237162" cy="857250"/>
          </a:xfrm>
        </p:spPr>
        <p:txBody>
          <a:bodyPr anchor="t" anchorCtr="0"/>
          <a:lstStyle>
            <a:lvl1pPr algn="l">
              <a:defRPr/>
            </a:lvl1pPr>
          </a:lstStyle>
          <a:p>
            <a:r>
              <a:rPr lang="sv-SE"/>
              <a:t>Klicka här för att ändra mall för rubrikformat</a:t>
            </a:r>
          </a:p>
        </p:txBody>
      </p:sp>
      <p:sp>
        <p:nvSpPr>
          <p:cNvPr id="7" name="Picture Placeholder 6"/>
          <p:cNvSpPr>
            <a:spLocks noGrp="1"/>
          </p:cNvSpPr>
          <p:nvPr>
            <p:ph type="pic" sz="quarter" idx="10"/>
          </p:nvPr>
        </p:nvSpPr>
        <p:spPr>
          <a:xfrm>
            <a:off x="0" y="0"/>
            <a:ext cx="3138488" cy="2571750"/>
          </a:xfrm>
        </p:spPr>
        <p:txBody>
          <a:bodyPr/>
          <a:lstStyle/>
          <a:p>
            <a:r>
              <a:rPr lang="sv-SE"/>
              <a:t>Klicka på ikonen för att lägga till en bild</a:t>
            </a:r>
          </a:p>
        </p:txBody>
      </p:sp>
      <p:sp>
        <p:nvSpPr>
          <p:cNvPr id="9" name="Picture Placeholder 8"/>
          <p:cNvSpPr>
            <a:spLocks noGrp="1"/>
          </p:cNvSpPr>
          <p:nvPr>
            <p:ph type="pic" sz="quarter" idx="11"/>
          </p:nvPr>
        </p:nvSpPr>
        <p:spPr>
          <a:xfrm>
            <a:off x="0" y="2571750"/>
            <a:ext cx="3138488" cy="2571750"/>
          </a:xfrm>
        </p:spPr>
        <p:txBody>
          <a:bodyPr/>
          <a:lstStyle/>
          <a:p>
            <a:r>
              <a:rPr lang="sv-SE"/>
              <a:t>Klicka på ikonen för att lägga till en bild</a:t>
            </a:r>
          </a:p>
        </p:txBody>
      </p:sp>
      <p:pic>
        <p:nvPicPr>
          <p:cNvPr id="6" name="Picture 5"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14218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49638" y="205979"/>
            <a:ext cx="5237161" cy="857250"/>
          </a:xfrm>
        </p:spPr>
        <p:txBody>
          <a:bodyPr anchor="t"/>
          <a:lstStyle>
            <a:lvl1pPr algn="l">
              <a:defRPr/>
            </a:lvl1pPr>
          </a:lstStyle>
          <a:p>
            <a:r>
              <a:rPr lang="sv-SE"/>
              <a:t>Klicka här för att ändra mall för rubrikformat</a:t>
            </a:r>
          </a:p>
        </p:txBody>
      </p:sp>
      <p:sp>
        <p:nvSpPr>
          <p:cNvPr id="7" name="Picture Placeholder 6"/>
          <p:cNvSpPr>
            <a:spLocks noGrp="1"/>
          </p:cNvSpPr>
          <p:nvPr>
            <p:ph type="pic" sz="quarter" idx="10"/>
          </p:nvPr>
        </p:nvSpPr>
        <p:spPr>
          <a:xfrm>
            <a:off x="0" y="0"/>
            <a:ext cx="3118369" cy="5143500"/>
          </a:xfrm>
        </p:spPr>
        <p:txBody>
          <a:bodyPr/>
          <a:lstStyle/>
          <a:p>
            <a:r>
              <a:rPr lang="sv-SE"/>
              <a:t>Klicka på ikonen för att lägga till en bild</a:t>
            </a:r>
          </a:p>
        </p:txBody>
      </p:sp>
      <p:pic>
        <p:nvPicPr>
          <p:cNvPr id="5" name="Picture 4"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303680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9"/>
            <a:ext cx="8382000" cy="857250"/>
          </a:xfrm>
        </p:spPr>
        <p:txBody>
          <a:bodyPr anchor="t" anchorCtr="0"/>
          <a:lstStyle>
            <a:lvl1pPr algn="l">
              <a:defRPr/>
            </a:lvl1pPr>
          </a:lstStyle>
          <a:p>
            <a:r>
              <a:rPr lang="sv-SE"/>
              <a:t>Klicka här för att ändra mall för rubrikformat</a:t>
            </a:r>
          </a:p>
        </p:txBody>
      </p:sp>
      <p:sp>
        <p:nvSpPr>
          <p:cNvPr id="8" name="Chart Placeholder 7"/>
          <p:cNvSpPr>
            <a:spLocks noGrp="1"/>
          </p:cNvSpPr>
          <p:nvPr>
            <p:ph type="chart" sz="quarter" idx="10"/>
          </p:nvPr>
        </p:nvSpPr>
        <p:spPr>
          <a:xfrm>
            <a:off x="457200" y="1463675"/>
            <a:ext cx="6178550" cy="2824163"/>
          </a:xfrm>
        </p:spPr>
        <p:txBody>
          <a:bodyPr/>
          <a:lstStyle/>
          <a:p>
            <a:r>
              <a:rPr lang="sv-SE"/>
              <a:t>Klicka på ikonen för att lägga till ett diagram</a:t>
            </a:r>
          </a:p>
        </p:txBody>
      </p:sp>
      <p:pic>
        <p:nvPicPr>
          <p:cNvPr id="5" name="Picture 4"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8332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0901" y="205979"/>
            <a:ext cx="7935337" cy="857250"/>
          </a:xfrm>
        </p:spPr>
        <p:txBody>
          <a:bodyPr anchor="t" anchorCtr="0"/>
          <a:lstStyle>
            <a:lvl1pPr algn="l">
              <a:defRPr/>
            </a:lvl1pPr>
          </a:lstStyle>
          <a:p>
            <a:r>
              <a:rPr lang="sv-SE"/>
              <a:t>Klicka här för att ändra mall för rubrikformat</a:t>
            </a:r>
          </a:p>
        </p:txBody>
      </p:sp>
      <p:sp>
        <p:nvSpPr>
          <p:cNvPr id="4" name="Picture Placeholder 3"/>
          <p:cNvSpPr>
            <a:spLocks noGrp="1"/>
          </p:cNvSpPr>
          <p:nvPr>
            <p:ph type="pic" sz="quarter" idx="10"/>
          </p:nvPr>
        </p:nvSpPr>
        <p:spPr>
          <a:xfrm>
            <a:off x="310901" y="1735557"/>
            <a:ext cx="4017579" cy="3118673"/>
          </a:xfrm>
        </p:spPr>
        <p:txBody>
          <a:bodyPr/>
          <a:lstStyle/>
          <a:p>
            <a:r>
              <a:rPr lang="sv-SE"/>
              <a:t>Klicka på ikonen för att lägga till en bild</a:t>
            </a:r>
          </a:p>
        </p:txBody>
      </p:sp>
      <p:sp>
        <p:nvSpPr>
          <p:cNvPr id="7" name="Text Placeholder 6"/>
          <p:cNvSpPr>
            <a:spLocks noGrp="1"/>
          </p:cNvSpPr>
          <p:nvPr>
            <p:ph type="body" sz="quarter" idx="11" hasCustomPrompt="1"/>
          </p:nvPr>
        </p:nvSpPr>
        <p:spPr>
          <a:xfrm>
            <a:off x="4667570" y="1514953"/>
            <a:ext cx="3856037" cy="2154870"/>
          </a:xfrm>
        </p:spPr>
        <p:txBody>
          <a:bodyPr/>
          <a:lstStyle>
            <a:lvl3pPr marL="266700" indent="-266700">
              <a:defRPr/>
            </a:lvl3pPr>
            <a:lvl4pPr marL="538163" indent="-271463">
              <a:defRPr/>
            </a:lvl4pPr>
          </a:lstStyle>
          <a:p>
            <a:pPr lvl="2"/>
            <a:r>
              <a:rPr lang="sv-SE" err="1"/>
              <a:t>Third</a:t>
            </a:r>
            <a:r>
              <a:rPr lang="sv-SE"/>
              <a:t> </a:t>
            </a:r>
            <a:r>
              <a:rPr lang="sv-SE" err="1"/>
              <a:t>level</a:t>
            </a:r>
            <a:endParaRPr lang="sv-SE"/>
          </a:p>
          <a:p>
            <a:pPr lvl="2"/>
            <a:endParaRPr lang="sv-SE"/>
          </a:p>
        </p:txBody>
      </p:sp>
      <p:pic>
        <p:nvPicPr>
          <p:cNvPr id="8" name="Picture 7"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2970778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1">
                <a:solidFill>
                  <a:srgbClr val="4A66AC"/>
                </a:solidFill>
              </a:defRPr>
            </a:lvl1pPr>
          </a:lstStyle>
          <a:p>
            <a:fld id="{47CABF78-C7D9-9C4F-AB92-6DCC4E7F1216}" type="datetimeFigureOut">
              <a:rPr lang="en-US" smtClean="0"/>
              <a:pPr/>
              <a:t>6/24/25</a:t>
            </a:fld>
            <a:endParaRPr lang="sv-SE"/>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1">
                <a:solidFill>
                  <a:srgbClr val="4A66AC"/>
                </a:solidFill>
              </a:defRPr>
            </a:lvl1pPr>
          </a:lstStyle>
          <a:p>
            <a:endParaRPr lang="sv-SE"/>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1">
                <a:solidFill>
                  <a:srgbClr val="4A66AC"/>
                </a:solidFill>
              </a:defRPr>
            </a:lvl1pPr>
          </a:lstStyle>
          <a:p>
            <a:fld id="{CCBC1211-1B07-B742-AC33-9BB6465B3FDC}" type="slidenum">
              <a:rPr lang="sv-SE" smtClean="0"/>
              <a:pPr/>
              <a:t>‹#›</a:t>
            </a:fld>
            <a:endParaRPr lang="sv-SE"/>
          </a:p>
        </p:txBody>
      </p:sp>
    </p:spTree>
    <p:extLst>
      <p:ext uri="{BB962C8B-B14F-4D97-AF65-F5344CB8AC3E}">
        <p14:creationId xmlns:p14="http://schemas.microsoft.com/office/powerpoint/2010/main" val="158837503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3" r:id="rId3"/>
    <p:sldLayoutId id="2147483654" r:id="rId4"/>
    <p:sldLayoutId id="2147483652" r:id="rId5"/>
    <p:sldLayoutId id="2147483656" r:id="rId6"/>
  </p:sldLayoutIdLst>
  <p:txStyles>
    <p:titleStyle>
      <a:lvl1pPr algn="ctr" defTabSz="457200" rtl="0" eaLnBrk="1" latinLnBrk="0" hangingPunct="1">
        <a:spcBef>
          <a:spcPct val="0"/>
        </a:spcBef>
        <a:buNone/>
        <a:defRPr sz="4400" b="1" kern="1200">
          <a:solidFill>
            <a:srgbClr val="4A66AC"/>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3200" b="1" kern="1200">
          <a:solidFill>
            <a:srgbClr val="4A66AC"/>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rgbClr val="4A66AC"/>
          </a:solidFill>
          <a:latin typeface="+mn-lt"/>
          <a:ea typeface="+mn-ea"/>
          <a:cs typeface="+mn-cs"/>
        </a:defRPr>
      </a:lvl2pPr>
      <a:lvl3pPr marL="1143000" indent="-228600" algn="l" defTabSz="457200" rtl="0" eaLnBrk="1" latinLnBrk="0" hangingPunct="1">
        <a:spcBef>
          <a:spcPct val="20000"/>
        </a:spcBef>
        <a:buFont typeface="Arial"/>
        <a:buChar char="•"/>
        <a:defRPr sz="2400" b="1" kern="1200">
          <a:solidFill>
            <a:srgbClr val="4A66AC"/>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rgbClr val="4A66AC"/>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rgbClr val="4A66A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pen.spotify.com/show/5uSXVodKsaXxzziBL6xXlZ?si=850efd8916484845&amp;nd=1&amp;dlsi=bae9caea798847b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youtube.com/playlist?list=PL7YjNLJ4ke_jrC__dQ2gVG71Sz9j8xOb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685" y="400883"/>
            <a:ext cx="7973298" cy="3189810"/>
          </a:xfrm>
        </p:spPr>
        <p:txBody>
          <a:bodyPr>
            <a:normAutofit/>
          </a:bodyPr>
          <a:lstStyle/>
          <a:p>
            <a:r>
              <a:rPr lang="sv-SE" sz="8000" dirty="0" err="1"/>
              <a:t>Läkaravtal</a:t>
            </a:r>
            <a:r>
              <a:rPr lang="sv-SE" sz="8000" dirty="0"/>
              <a:t> 2025</a:t>
            </a:r>
          </a:p>
        </p:txBody>
      </p:sp>
      <p:sp>
        <p:nvSpPr>
          <p:cNvPr id="3" name="Platshållare för text 2">
            <a:extLst>
              <a:ext uri="{FF2B5EF4-FFF2-40B4-BE49-F238E27FC236}">
                <a16:creationId xmlns:a16="http://schemas.microsoft.com/office/drawing/2014/main" id="{4BE2501C-34E9-578F-3B45-694E03A2014B}"/>
              </a:ext>
            </a:extLst>
          </p:cNvPr>
          <p:cNvSpPr>
            <a:spLocks noGrp="1"/>
          </p:cNvSpPr>
          <p:nvPr>
            <p:ph type="body" sz="quarter" idx="10"/>
          </p:nvPr>
        </p:nvSpPr>
        <p:spPr>
          <a:xfrm>
            <a:off x="550863" y="1595604"/>
            <a:ext cx="6902636" cy="2686012"/>
          </a:xfrm>
        </p:spPr>
        <p:txBody>
          <a:bodyPr>
            <a:normAutofit/>
          </a:bodyPr>
          <a:lstStyle/>
          <a:p>
            <a:pPr marL="0" indent="0">
              <a:buNone/>
            </a:pPr>
            <a:endParaRPr lang="sv-SE" sz="2500" b="0" dirty="0"/>
          </a:p>
          <a:p>
            <a:pPr marL="0" indent="0">
              <a:buNone/>
            </a:pPr>
            <a:r>
              <a:rPr lang="sv-SE" sz="2500" b="0" dirty="0"/>
              <a:t>För alla läkare som jobbar inom kommun och region</a:t>
            </a:r>
          </a:p>
        </p:txBody>
      </p:sp>
    </p:spTree>
    <p:extLst>
      <p:ext uri="{BB962C8B-B14F-4D97-AF65-F5344CB8AC3E}">
        <p14:creationId xmlns:p14="http://schemas.microsoft.com/office/powerpoint/2010/main" val="1113873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B6A7EA2-83DB-00AD-C14F-27D65125AD2A}"/>
              </a:ext>
            </a:extLst>
          </p:cNvPr>
          <p:cNvPicPr>
            <a:picLocks noChangeAspect="1"/>
          </p:cNvPicPr>
          <p:nvPr/>
        </p:nvPicPr>
        <p:blipFill rotWithShape="1">
          <a:blip r:embed="rId3"/>
          <a:srcRect l="45189" t="472" r="8730"/>
          <a:stretch/>
        </p:blipFill>
        <p:spPr>
          <a:xfrm>
            <a:off x="4899307" y="0"/>
            <a:ext cx="4244693" cy="5143500"/>
          </a:xfrm>
          <a:prstGeom prst="rect">
            <a:avLst/>
          </a:prstGeom>
        </p:spPr>
      </p:pic>
      <p:sp>
        <p:nvSpPr>
          <p:cNvPr id="2" name="Rubrik 1">
            <a:extLst>
              <a:ext uri="{FF2B5EF4-FFF2-40B4-BE49-F238E27FC236}">
                <a16:creationId xmlns:a16="http://schemas.microsoft.com/office/drawing/2014/main" id="{C85C944F-AD18-CFAB-3C06-15673C0574C3}"/>
              </a:ext>
            </a:extLst>
          </p:cNvPr>
          <p:cNvSpPr>
            <a:spLocks noGrp="1"/>
          </p:cNvSpPr>
          <p:nvPr>
            <p:ph type="ctrTitle"/>
          </p:nvPr>
        </p:nvSpPr>
        <p:spPr/>
        <p:txBody>
          <a:bodyPr/>
          <a:lstStyle/>
          <a:p>
            <a:r>
              <a:rPr lang="sv-SE"/>
              <a:t>Avtalsrörelse 2025</a:t>
            </a:r>
          </a:p>
        </p:txBody>
      </p:sp>
      <p:sp>
        <p:nvSpPr>
          <p:cNvPr id="3" name="Platshållare för text 2">
            <a:extLst>
              <a:ext uri="{FF2B5EF4-FFF2-40B4-BE49-F238E27FC236}">
                <a16:creationId xmlns:a16="http://schemas.microsoft.com/office/drawing/2014/main" id="{852E6040-5040-20FC-D45E-793B5D1777ED}"/>
              </a:ext>
            </a:extLst>
          </p:cNvPr>
          <p:cNvSpPr>
            <a:spLocks noGrp="1"/>
          </p:cNvSpPr>
          <p:nvPr>
            <p:ph type="body" sz="quarter" idx="10"/>
          </p:nvPr>
        </p:nvSpPr>
        <p:spPr>
          <a:xfrm>
            <a:off x="550863" y="1595604"/>
            <a:ext cx="4021137" cy="3065606"/>
          </a:xfrm>
        </p:spPr>
        <p:txBody>
          <a:bodyPr vert="horz" lIns="91440" tIns="45720" rIns="91440" bIns="45720" rtlCol="0" anchor="t">
            <a:noAutofit/>
          </a:bodyPr>
          <a:lstStyle/>
          <a:p>
            <a:r>
              <a:rPr lang="sv-SE" sz="2000" b="0" dirty="0"/>
              <a:t>Nytt tvåårigt avtal skrevs på 2025</a:t>
            </a:r>
          </a:p>
          <a:p>
            <a:r>
              <a:rPr lang="sv-SE" sz="2000" b="0" dirty="0"/>
              <a:t>31 mars 2027 går nuvarande avtal ut </a:t>
            </a:r>
          </a:p>
          <a:p>
            <a:r>
              <a:rPr lang="sv-SE" sz="2000" b="0" dirty="0"/>
              <a:t>Följ avtalsrörelsen 2025 på slf.se och i sociala medier</a:t>
            </a:r>
          </a:p>
        </p:txBody>
      </p:sp>
    </p:spTree>
    <p:extLst>
      <p:ext uri="{BB962C8B-B14F-4D97-AF65-F5344CB8AC3E}">
        <p14:creationId xmlns:p14="http://schemas.microsoft.com/office/powerpoint/2010/main" val="257248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7E8646-0FEC-917D-070E-26AE93DC6D82}"/>
              </a:ext>
            </a:extLst>
          </p:cNvPr>
          <p:cNvSpPr>
            <a:spLocks noGrp="1"/>
          </p:cNvSpPr>
          <p:nvPr>
            <p:ph type="ctrTitle"/>
          </p:nvPr>
        </p:nvSpPr>
        <p:spPr/>
        <p:txBody>
          <a:bodyPr/>
          <a:lstStyle/>
          <a:p>
            <a:r>
              <a:rPr lang="sv-SE"/>
              <a:t>Vad är ett kollektivavtal?</a:t>
            </a:r>
          </a:p>
        </p:txBody>
      </p:sp>
      <p:sp>
        <p:nvSpPr>
          <p:cNvPr id="3" name="Platshållare för text 2">
            <a:extLst>
              <a:ext uri="{FF2B5EF4-FFF2-40B4-BE49-F238E27FC236}">
                <a16:creationId xmlns:a16="http://schemas.microsoft.com/office/drawing/2014/main" id="{EAD3ACCD-8E59-028F-8F23-AA4481FFD1F2}"/>
              </a:ext>
            </a:extLst>
          </p:cNvPr>
          <p:cNvSpPr>
            <a:spLocks noGrp="1"/>
          </p:cNvSpPr>
          <p:nvPr>
            <p:ph type="body" sz="quarter" idx="10"/>
          </p:nvPr>
        </p:nvSpPr>
        <p:spPr>
          <a:xfrm>
            <a:off x="550863" y="1595604"/>
            <a:ext cx="6902636" cy="2686012"/>
          </a:xfrm>
        </p:spPr>
        <p:txBody>
          <a:bodyPr vert="horz" lIns="91440" tIns="45720" rIns="91440" bIns="45720" rtlCol="0" anchor="t">
            <a:normAutofit/>
          </a:bodyPr>
          <a:lstStyle/>
          <a:p>
            <a:r>
              <a:rPr lang="sv-SE" sz="2500" b="0" dirty="0"/>
              <a:t>En skriftlig överenskommelse mellan arbetsgivare och fackförbund</a:t>
            </a:r>
          </a:p>
          <a:p>
            <a:r>
              <a:rPr lang="sv-SE" sz="2500" b="0" dirty="0">
                <a:ea typeface="+mn-lt"/>
                <a:cs typeface="+mn-lt"/>
              </a:rPr>
              <a:t>Ersätter och kompletterar arbetsrättsliga lagar och regler</a:t>
            </a:r>
            <a:endParaRPr lang="sv-SE" sz="2500" b="0" dirty="0">
              <a:cs typeface="Arial"/>
            </a:endParaRPr>
          </a:p>
          <a:p>
            <a:r>
              <a:rPr lang="sv-SE" sz="2500" b="0" dirty="0"/>
              <a:t>Reglerar dina villkor på jobbet  </a:t>
            </a:r>
            <a:endParaRPr lang="sv-SE" sz="2500" b="0" dirty="0">
              <a:cs typeface="Arial"/>
            </a:endParaRPr>
          </a:p>
        </p:txBody>
      </p:sp>
    </p:spTree>
    <p:extLst>
      <p:ext uri="{BB962C8B-B14F-4D97-AF65-F5344CB8AC3E}">
        <p14:creationId xmlns:p14="http://schemas.microsoft.com/office/powerpoint/2010/main" val="221184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AA327D-DFAA-465D-581C-E6B323CC946D}"/>
              </a:ext>
            </a:extLst>
          </p:cNvPr>
          <p:cNvSpPr>
            <a:spLocks noGrp="1"/>
          </p:cNvSpPr>
          <p:nvPr>
            <p:ph type="ctrTitle"/>
          </p:nvPr>
        </p:nvSpPr>
        <p:spPr>
          <a:xfrm>
            <a:off x="550685" y="400883"/>
            <a:ext cx="8487298" cy="982243"/>
          </a:xfrm>
        </p:spPr>
        <p:txBody>
          <a:bodyPr>
            <a:normAutofit/>
          </a:bodyPr>
          <a:lstStyle/>
          <a:p>
            <a:r>
              <a:rPr lang="sv-SE" dirty="0"/>
              <a:t>Nytt kollektivavtal med SKR</a:t>
            </a:r>
          </a:p>
        </p:txBody>
      </p:sp>
      <p:sp>
        <p:nvSpPr>
          <p:cNvPr id="3" name="Platshållare för text 2">
            <a:extLst>
              <a:ext uri="{FF2B5EF4-FFF2-40B4-BE49-F238E27FC236}">
                <a16:creationId xmlns:a16="http://schemas.microsoft.com/office/drawing/2014/main" id="{C3697ABF-4B34-7AD6-D47B-033DF092268D}"/>
              </a:ext>
            </a:extLst>
          </p:cNvPr>
          <p:cNvSpPr>
            <a:spLocks noGrp="1"/>
          </p:cNvSpPr>
          <p:nvPr>
            <p:ph type="body" sz="quarter" idx="10"/>
          </p:nvPr>
        </p:nvSpPr>
        <p:spPr>
          <a:xfrm>
            <a:off x="550685" y="1565330"/>
            <a:ext cx="6902636" cy="3284966"/>
          </a:xfrm>
        </p:spPr>
        <p:txBody>
          <a:bodyPr>
            <a:normAutofit/>
          </a:bodyPr>
          <a:lstStyle/>
          <a:p>
            <a:r>
              <a:rPr lang="sv-SE" sz="2500" b="0" dirty="0"/>
              <a:t>Säkerställer reallöneökningar</a:t>
            </a:r>
          </a:p>
          <a:p>
            <a:r>
              <a:rPr lang="sv-SE" sz="2500" b="0" dirty="0"/>
              <a:t>Är </a:t>
            </a:r>
            <a:r>
              <a:rPr lang="sv-SE" sz="2500" b="0" dirty="0" err="1"/>
              <a:t>framtidssäkrat</a:t>
            </a:r>
            <a:r>
              <a:rPr lang="sv-SE" sz="2500" b="0" dirty="0"/>
              <a:t> mot regionernas vilja att försämra de lokala avtalen</a:t>
            </a:r>
          </a:p>
          <a:p>
            <a:r>
              <a:rPr lang="sv-SE" sz="2500" b="0" dirty="0"/>
              <a:t>Ger fortsatt trygghet för Sveriges läkare</a:t>
            </a:r>
          </a:p>
          <a:p>
            <a:r>
              <a:rPr lang="sv-SE" sz="2500" b="0" dirty="0"/>
              <a:t>Här fortsatt riktigt bra pensioner, försäkringar samt ersättningar och villkor vid föräldraledighet</a:t>
            </a:r>
          </a:p>
        </p:txBody>
      </p:sp>
    </p:spTree>
    <p:extLst>
      <p:ext uri="{BB962C8B-B14F-4D97-AF65-F5344CB8AC3E}">
        <p14:creationId xmlns:p14="http://schemas.microsoft.com/office/powerpoint/2010/main" val="136571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589397-1904-A35A-25CA-8A8EB832F08A}"/>
              </a:ext>
            </a:extLst>
          </p:cNvPr>
          <p:cNvSpPr>
            <a:spLocks noGrp="1"/>
          </p:cNvSpPr>
          <p:nvPr>
            <p:ph type="ctrTitle"/>
          </p:nvPr>
        </p:nvSpPr>
        <p:spPr/>
        <p:txBody>
          <a:bodyPr/>
          <a:lstStyle/>
          <a:p>
            <a:r>
              <a:rPr lang="sv-SE" dirty="0"/>
              <a:t>Framgångar i det nya avtalet</a:t>
            </a:r>
          </a:p>
        </p:txBody>
      </p:sp>
      <p:sp>
        <p:nvSpPr>
          <p:cNvPr id="3" name="Platshållare för text 2">
            <a:extLst>
              <a:ext uri="{FF2B5EF4-FFF2-40B4-BE49-F238E27FC236}">
                <a16:creationId xmlns:a16="http://schemas.microsoft.com/office/drawing/2014/main" id="{37CAB69B-57A0-9B85-8A75-166FF90E8688}"/>
              </a:ext>
            </a:extLst>
          </p:cNvPr>
          <p:cNvSpPr>
            <a:spLocks noGrp="1"/>
          </p:cNvSpPr>
          <p:nvPr>
            <p:ph type="body" sz="quarter" idx="10"/>
          </p:nvPr>
        </p:nvSpPr>
        <p:spPr>
          <a:xfrm>
            <a:off x="550862" y="1473200"/>
            <a:ext cx="8288337" cy="3430104"/>
          </a:xfrm>
        </p:spPr>
        <p:txBody>
          <a:bodyPr>
            <a:noAutofit/>
          </a:bodyPr>
          <a:lstStyle/>
          <a:p>
            <a:r>
              <a:rPr lang="sv-SE" sz="2500" b="0" dirty="0"/>
              <a:t>6,4% löneökningar på två år (nya lönen betalas ut från 1 april 2025)</a:t>
            </a:r>
          </a:p>
          <a:p>
            <a:r>
              <a:rPr lang="sv-SE" sz="2500" b="0" dirty="0"/>
              <a:t>Höjd ersättning för bundenhet vid beredskap</a:t>
            </a:r>
          </a:p>
          <a:p>
            <a:r>
              <a:rPr lang="sv-SE" sz="2500" b="0" dirty="0"/>
              <a:t>Ingen mer bortförhandlad övertid för AT, BT och ST läkare</a:t>
            </a:r>
          </a:p>
          <a:p>
            <a:r>
              <a:rPr lang="sv-SE" sz="2500" b="0" dirty="0"/>
              <a:t>Bättre anställningstrygghet för gravida</a:t>
            </a:r>
          </a:p>
          <a:p>
            <a:r>
              <a:rPr lang="sv-SE" sz="2500" b="0" dirty="0"/>
              <a:t>Högre kompensation om schemat ändras med kort varsel</a:t>
            </a:r>
          </a:p>
        </p:txBody>
      </p:sp>
    </p:spTree>
    <p:extLst>
      <p:ext uri="{BB962C8B-B14F-4D97-AF65-F5344CB8AC3E}">
        <p14:creationId xmlns:p14="http://schemas.microsoft.com/office/powerpoint/2010/main" val="121510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B62DD2-2A41-FE9A-3E34-81D5D0A756FC}"/>
              </a:ext>
            </a:extLst>
          </p:cNvPr>
          <p:cNvSpPr>
            <a:spLocks noGrp="1"/>
          </p:cNvSpPr>
          <p:nvPr>
            <p:ph type="ctrTitle"/>
          </p:nvPr>
        </p:nvSpPr>
        <p:spPr>
          <a:xfrm>
            <a:off x="365154" y="188848"/>
            <a:ext cx="7973298" cy="982243"/>
          </a:xfrm>
        </p:spPr>
        <p:txBody>
          <a:bodyPr>
            <a:normAutofit fontScale="90000"/>
          </a:bodyPr>
          <a:lstStyle/>
          <a:p>
            <a:r>
              <a:rPr lang="sv-SE" dirty="0"/>
              <a:t>Vad Läkarförbundet stoppade SKR från att genomföra</a:t>
            </a:r>
          </a:p>
        </p:txBody>
      </p:sp>
      <p:sp>
        <p:nvSpPr>
          <p:cNvPr id="3" name="Platshållare för text 2">
            <a:extLst>
              <a:ext uri="{FF2B5EF4-FFF2-40B4-BE49-F238E27FC236}">
                <a16:creationId xmlns:a16="http://schemas.microsoft.com/office/drawing/2014/main" id="{F33596AE-A940-43BD-8F29-1D0B84EA2E19}"/>
              </a:ext>
            </a:extLst>
          </p:cNvPr>
          <p:cNvSpPr>
            <a:spLocks noGrp="1"/>
          </p:cNvSpPr>
          <p:nvPr>
            <p:ph type="body" sz="quarter" idx="10"/>
          </p:nvPr>
        </p:nvSpPr>
        <p:spPr>
          <a:xfrm>
            <a:off x="550862" y="1740665"/>
            <a:ext cx="7787589" cy="3096377"/>
          </a:xfrm>
        </p:spPr>
        <p:txBody>
          <a:bodyPr>
            <a:normAutofit/>
          </a:bodyPr>
          <a:lstStyle/>
          <a:p>
            <a:r>
              <a:rPr lang="sv-SE" sz="2500" b="0" dirty="0"/>
              <a:t>Försämra läkares rätt att ta ut eller får betalt för fridagar</a:t>
            </a:r>
          </a:p>
          <a:p>
            <a:r>
              <a:rPr lang="sv-SE" sz="2500" b="0" dirty="0"/>
              <a:t>Försäkringslösning som tar bort arbetsgivarnas ansvar för långtidssjuka läkare</a:t>
            </a:r>
          </a:p>
          <a:p>
            <a:r>
              <a:rPr lang="sv-SE" sz="2500" b="0" dirty="0"/>
              <a:t>Flera förslag på försämringar kring dygnsvila och kompenserande vila</a:t>
            </a:r>
          </a:p>
        </p:txBody>
      </p:sp>
      <p:pic>
        <p:nvPicPr>
          <p:cNvPr id="5" name="Bild 4" descr="Förbudsmärke med hel fyllning">
            <a:extLst>
              <a:ext uri="{FF2B5EF4-FFF2-40B4-BE49-F238E27FC236}">
                <a16:creationId xmlns:a16="http://schemas.microsoft.com/office/drawing/2014/main" id="{E779F0E2-0098-5C8D-64E5-5B8967FD5C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7227" y="859886"/>
            <a:ext cx="674964" cy="674964"/>
          </a:xfrm>
          <a:prstGeom prst="rect">
            <a:avLst/>
          </a:prstGeom>
        </p:spPr>
      </p:pic>
    </p:spTree>
    <p:extLst>
      <p:ext uri="{BB962C8B-B14F-4D97-AF65-F5344CB8AC3E}">
        <p14:creationId xmlns:p14="http://schemas.microsoft.com/office/powerpoint/2010/main" val="356339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83DCC3-5F06-4D20-EB3A-8094BA59C162}"/>
              </a:ext>
            </a:extLst>
          </p:cNvPr>
          <p:cNvSpPr>
            <a:spLocks noGrp="1"/>
          </p:cNvSpPr>
          <p:nvPr>
            <p:ph type="ctrTitle"/>
          </p:nvPr>
        </p:nvSpPr>
        <p:spPr>
          <a:xfrm>
            <a:off x="550685" y="400883"/>
            <a:ext cx="7973298" cy="1212160"/>
          </a:xfrm>
        </p:spPr>
        <p:txBody>
          <a:bodyPr>
            <a:normAutofit fontScale="90000"/>
          </a:bodyPr>
          <a:lstStyle/>
          <a:p>
            <a:r>
              <a:rPr lang="sv-SE" dirty="0"/>
              <a:t>Förhandlar Läkarförbundet om min lön?</a:t>
            </a:r>
          </a:p>
        </p:txBody>
      </p:sp>
      <p:sp>
        <p:nvSpPr>
          <p:cNvPr id="3" name="Platshållare för text 2">
            <a:extLst>
              <a:ext uri="{FF2B5EF4-FFF2-40B4-BE49-F238E27FC236}">
                <a16:creationId xmlns:a16="http://schemas.microsoft.com/office/drawing/2014/main" id="{5B7B491E-B35A-37CC-1B25-2FA35157EB1B}"/>
              </a:ext>
            </a:extLst>
          </p:cNvPr>
          <p:cNvSpPr>
            <a:spLocks noGrp="1"/>
          </p:cNvSpPr>
          <p:nvPr>
            <p:ph type="body" sz="quarter" idx="10"/>
          </p:nvPr>
        </p:nvSpPr>
        <p:spPr>
          <a:xfrm>
            <a:off x="550684" y="1934651"/>
            <a:ext cx="7668641" cy="2301728"/>
          </a:xfrm>
        </p:spPr>
        <p:txBody>
          <a:bodyPr vert="horz" lIns="91440" tIns="45720" rIns="91440" bIns="45720" rtlCol="0" anchor="t">
            <a:normAutofit/>
          </a:bodyPr>
          <a:lstStyle/>
          <a:p>
            <a:r>
              <a:rPr lang="sv-SE" sz="2000" b="0" dirty="0"/>
              <a:t>Ja, om du är fast anställd på en arbetsplats med kollektivavtal ingår du i arbetsgivarens lönerevision. </a:t>
            </a:r>
          </a:p>
          <a:p>
            <a:r>
              <a:rPr lang="sv-SE" sz="2000" b="0" dirty="0"/>
              <a:t>I det centrala kollektivavtalet 2025 är siffran för läkarnas löneökningar 3,4 % på gruppnivå</a:t>
            </a:r>
            <a:endParaRPr lang="sv-SE" sz="2000" b="0" dirty="0">
              <a:cs typeface="Arial"/>
            </a:endParaRPr>
          </a:p>
          <a:p>
            <a:r>
              <a:rPr lang="sv-SE" sz="2000" b="0" dirty="0"/>
              <a:t>Denna siffra är en lägstanivå för löneökningarna som det lokala facket tar med sig när de förhandlar med arbetsgivaren.</a:t>
            </a:r>
            <a:endParaRPr lang="sv-SE" sz="2000" b="0" dirty="0">
              <a:cs typeface="Arial"/>
            </a:endParaRPr>
          </a:p>
          <a:p>
            <a:endParaRPr lang="sv-SE" dirty="0"/>
          </a:p>
        </p:txBody>
      </p:sp>
    </p:spTree>
    <p:extLst>
      <p:ext uri="{BB962C8B-B14F-4D97-AF65-F5344CB8AC3E}">
        <p14:creationId xmlns:p14="http://schemas.microsoft.com/office/powerpoint/2010/main" val="26458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64945-F824-09D7-39A3-2DF5AEC89A2E}"/>
              </a:ext>
            </a:extLst>
          </p:cNvPr>
          <p:cNvSpPr>
            <a:spLocks noGrp="1"/>
          </p:cNvSpPr>
          <p:nvPr>
            <p:ph type="ctrTitle"/>
          </p:nvPr>
        </p:nvSpPr>
        <p:spPr/>
        <p:txBody>
          <a:bodyPr/>
          <a:lstStyle/>
          <a:p>
            <a:r>
              <a:rPr lang="sv-SE"/>
              <a:t>Tips! </a:t>
            </a:r>
          </a:p>
        </p:txBody>
      </p:sp>
      <p:sp>
        <p:nvSpPr>
          <p:cNvPr id="3" name="Platshållare för text 2">
            <a:extLst>
              <a:ext uri="{FF2B5EF4-FFF2-40B4-BE49-F238E27FC236}">
                <a16:creationId xmlns:a16="http://schemas.microsoft.com/office/drawing/2014/main" id="{0591E2A0-69F5-38C8-5D6B-61C3F9F21064}"/>
              </a:ext>
            </a:extLst>
          </p:cNvPr>
          <p:cNvSpPr>
            <a:spLocks noGrp="1"/>
          </p:cNvSpPr>
          <p:nvPr>
            <p:ph type="body" sz="quarter" idx="10"/>
          </p:nvPr>
        </p:nvSpPr>
        <p:spPr>
          <a:xfrm>
            <a:off x="550686" y="1595604"/>
            <a:ext cx="2558274" cy="2220912"/>
          </a:xfrm>
        </p:spPr>
        <p:txBody>
          <a:bodyPr>
            <a:normAutofit/>
          </a:bodyPr>
          <a:lstStyle/>
          <a:p>
            <a:pPr marL="0" indent="0">
              <a:buNone/>
            </a:pPr>
            <a:r>
              <a:rPr lang="sv-SE" sz="2400" b="0" dirty="0"/>
              <a:t>Lyssna på Läkarförbundets </a:t>
            </a:r>
            <a:r>
              <a:rPr lang="sv-SE" sz="2400" b="0" dirty="0" err="1"/>
              <a:t>avtalspodd</a:t>
            </a:r>
            <a:r>
              <a:rPr lang="sv-SE" sz="2400" b="0" dirty="0"/>
              <a:t> på </a:t>
            </a:r>
            <a:r>
              <a:rPr lang="sv-SE" sz="2400" b="0" dirty="0">
                <a:hlinkClick r:id="rId3"/>
              </a:rPr>
              <a:t>Spotify</a:t>
            </a:r>
            <a:r>
              <a:rPr lang="sv-SE" sz="2400" b="0" dirty="0"/>
              <a:t> eller </a:t>
            </a:r>
            <a:r>
              <a:rPr lang="sv-SE" sz="2400" b="0" dirty="0">
                <a:hlinkClick r:id="rId4"/>
              </a:rPr>
              <a:t>Youtube</a:t>
            </a:r>
            <a:r>
              <a:rPr lang="sv-SE" sz="2400" b="0" dirty="0"/>
              <a:t>.</a:t>
            </a:r>
          </a:p>
        </p:txBody>
      </p:sp>
      <p:pic>
        <p:nvPicPr>
          <p:cNvPr id="1026" name="Picture 2">
            <a:extLst>
              <a:ext uri="{FF2B5EF4-FFF2-40B4-BE49-F238E27FC236}">
                <a16:creationId xmlns:a16="http://schemas.microsoft.com/office/drawing/2014/main" id="{D489FBB4-830D-89DA-B9AA-02D11F00A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832" y="892004"/>
            <a:ext cx="5867150" cy="330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26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CF10D709-063C-ED10-72C2-FC28A294CD71}"/>
              </a:ext>
            </a:extLst>
          </p:cNvPr>
          <p:cNvPicPr>
            <a:picLocks noGrp="1" noRot="1" noChangeAspect="1" noMove="1" noResize="1" noEditPoints="1" noAdjustHandles="1" noChangeArrowheads="1" noChangeShapeType="1" noCrop="1"/>
          </p:cNvPicPr>
          <p:nvPr/>
        </p:nvPicPr>
        <p:blipFill rotWithShape="1">
          <a:blip r:embed="rId3"/>
          <a:srcRect b="5615"/>
          <a:stretch/>
        </p:blipFill>
        <p:spPr>
          <a:xfrm>
            <a:off x="354076" y="1246091"/>
            <a:ext cx="6592363" cy="3872097"/>
          </a:xfrm>
          <a:prstGeom prst="rect">
            <a:avLst/>
          </a:prstGeom>
        </p:spPr>
      </p:pic>
      <p:sp>
        <p:nvSpPr>
          <p:cNvPr id="2" name="Rubrik 1">
            <a:extLst>
              <a:ext uri="{FF2B5EF4-FFF2-40B4-BE49-F238E27FC236}">
                <a16:creationId xmlns:a16="http://schemas.microsoft.com/office/drawing/2014/main" id="{0FD905B2-85EE-BF94-90C5-5ED8BA460234}"/>
              </a:ext>
            </a:extLst>
          </p:cNvPr>
          <p:cNvSpPr>
            <a:spLocks noGrp="1"/>
          </p:cNvSpPr>
          <p:nvPr>
            <p:ph type="ctrTitle"/>
          </p:nvPr>
        </p:nvSpPr>
        <p:spPr>
          <a:xfrm>
            <a:off x="550685" y="400883"/>
            <a:ext cx="8465496" cy="982243"/>
          </a:xfrm>
        </p:spPr>
        <p:txBody>
          <a:bodyPr>
            <a:normAutofit fontScale="90000"/>
          </a:bodyPr>
          <a:lstStyle/>
          <a:p>
            <a:r>
              <a:rPr lang="sv-SE"/>
              <a:t>Hur förhandlas ett kollektivavtal?</a:t>
            </a:r>
          </a:p>
        </p:txBody>
      </p:sp>
      <p:sp>
        <p:nvSpPr>
          <p:cNvPr id="8" name="Rektangel 7">
            <a:extLst>
              <a:ext uri="{FF2B5EF4-FFF2-40B4-BE49-F238E27FC236}">
                <a16:creationId xmlns:a16="http://schemas.microsoft.com/office/drawing/2014/main" id="{27AD8A8F-A448-6310-F013-C19F38E382C4}"/>
              </a:ext>
            </a:extLst>
          </p:cNvPr>
          <p:cNvSpPr>
            <a:spLocks noGrp="1" noRot="1" noMove="1" noResize="1" noEditPoints="1" noAdjustHandles="1" noChangeArrowheads="1" noChangeShapeType="1"/>
          </p:cNvSpPr>
          <p:nvPr/>
        </p:nvSpPr>
        <p:spPr>
          <a:xfrm>
            <a:off x="6019274" y="4954846"/>
            <a:ext cx="758044" cy="163342"/>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12946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047AA5-7559-2BFD-AAB0-E1868FE31E8B}"/>
              </a:ext>
            </a:extLst>
          </p:cNvPr>
          <p:cNvSpPr>
            <a:spLocks noGrp="1"/>
          </p:cNvSpPr>
          <p:nvPr>
            <p:ph type="ctrTitle"/>
          </p:nvPr>
        </p:nvSpPr>
        <p:spPr/>
        <p:txBody>
          <a:bodyPr/>
          <a:lstStyle/>
          <a:p>
            <a:r>
              <a:rPr lang="sv-SE"/>
              <a:t>Varje medlem räknas</a:t>
            </a:r>
          </a:p>
        </p:txBody>
      </p:sp>
      <p:sp>
        <p:nvSpPr>
          <p:cNvPr id="3" name="Platshållare för text 2">
            <a:extLst>
              <a:ext uri="{FF2B5EF4-FFF2-40B4-BE49-F238E27FC236}">
                <a16:creationId xmlns:a16="http://schemas.microsoft.com/office/drawing/2014/main" id="{7FB6C1B9-695E-60C9-B745-03564ED7C62A}"/>
              </a:ext>
            </a:extLst>
          </p:cNvPr>
          <p:cNvSpPr>
            <a:spLocks noGrp="1"/>
          </p:cNvSpPr>
          <p:nvPr>
            <p:ph type="body" sz="quarter" idx="10"/>
          </p:nvPr>
        </p:nvSpPr>
        <p:spPr>
          <a:xfrm>
            <a:off x="550863" y="1383126"/>
            <a:ext cx="6902636" cy="3631326"/>
          </a:xfrm>
        </p:spPr>
        <p:txBody>
          <a:bodyPr>
            <a:noAutofit/>
          </a:bodyPr>
          <a:lstStyle/>
          <a:p>
            <a:pPr marL="0" indent="0">
              <a:buNone/>
            </a:pPr>
            <a:r>
              <a:rPr lang="sv-SE" sz="2500" b="0" dirty="0"/>
              <a:t>Vid förhandlingsbordet räknas varje medlem. Vårdens arbetsgivare är organiserade i det starka SKR. Då behöver läkare och övrig sjukvårdpersonal också vara organiserade i starka fackförbund.</a:t>
            </a:r>
          </a:p>
          <a:p>
            <a:pPr marL="0" indent="0">
              <a:buNone/>
            </a:pPr>
            <a:endParaRPr lang="sv-SE" sz="2500" b="0" dirty="0"/>
          </a:p>
          <a:p>
            <a:pPr marL="0" indent="0">
              <a:buNone/>
            </a:pPr>
            <a:r>
              <a:rPr lang="sv-SE" sz="2500" dirty="0"/>
              <a:t>Gå med i Läkarförbundet idag på slf.se</a:t>
            </a:r>
          </a:p>
        </p:txBody>
      </p:sp>
    </p:spTree>
    <p:extLst>
      <p:ext uri="{BB962C8B-B14F-4D97-AF65-F5344CB8AC3E}">
        <p14:creationId xmlns:p14="http://schemas.microsoft.com/office/powerpoint/2010/main" val="1416334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karförbunde">
  <a:themeElements>
    <a:clrScheme name="SLF5">
      <a:dk1>
        <a:srgbClr val="3A509C"/>
      </a:dk1>
      <a:lt1>
        <a:sysClr val="window" lastClr="FFFFFF"/>
      </a:lt1>
      <a:dk2>
        <a:srgbClr val="FFFFFF"/>
      </a:dk2>
      <a:lt2>
        <a:srgbClr val="FFFFFF"/>
      </a:lt2>
      <a:accent1>
        <a:srgbClr val="5E7CCC"/>
      </a:accent1>
      <a:accent2>
        <a:srgbClr val="7FA3E1"/>
      </a:accent2>
      <a:accent3>
        <a:srgbClr val="D8EEF3"/>
      </a:accent3>
      <a:accent4>
        <a:srgbClr val="24448F"/>
      </a:accent4>
      <a:accent5>
        <a:srgbClr val="4AAD86"/>
      </a:accent5>
      <a:accent6>
        <a:srgbClr val="9D90A0"/>
      </a:accent6>
      <a:hlink>
        <a:srgbClr val="465FA9"/>
      </a:hlink>
      <a:folHlink>
        <a:srgbClr val="47A6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SLF_Mall2018" id="{9529D5D7-9DEE-4045-98F6-28B5CFEE1DF7}" vid="{8D39568B-329C-4ABC-944E-55480D1401A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D6A79EF2E3402488580B94FA69E8751" ma:contentTypeVersion="18" ma:contentTypeDescription="Skapa ett nytt dokument." ma:contentTypeScope="" ma:versionID="858ef87057db079f5a74f8616395b3fc">
  <xsd:schema xmlns:xsd="http://www.w3.org/2001/XMLSchema" xmlns:xs="http://www.w3.org/2001/XMLSchema" xmlns:p="http://schemas.microsoft.com/office/2006/metadata/properties" xmlns:ns2="66b9a5be-94f0-43d2-886a-c563bd908c8a" xmlns:ns3="fd447e6a-7f1d-4d88-a893-7ecc121b2fb9" xmlns:ns4="9c2d0ce8-f408-440f-a7b2-57f1944a2880" targetNamespace="http://schemas.microsoft.com/office/2006/metadata/properties" ma:root="true" ma:fieldsID="6bf1207789027a207018d8d1a18020bd" ns2:_="" ns3:_="" ns4:_="">
    <xsd:import namespace="66b9a5be-94f0-43d2-886a-c563bd908c8a"/>
    <xsd:import namespace="fd447e6a-7f1d-4d88-a893-7ecc121b2fb9"/>
    <xsd:import namespace="9c2d0ce8-f408-440f-a7b2-57f1944a288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9a5be-94f0-43d2-886a-c563bd908c8a"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447e6a-7f1d-4d88-a893-7ecc121b2fb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56c0a9bc-81cf-40ac-b201-66a6b73b96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2d0ce8-f408-440f-a7b2-57f1944a288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f790ba3-2e7a-4f44-b000-b9159c33e105}" ma:internalName="TaxCatchAll" ma:showField="CatchAllData" ma:web="66b9a5be-94f0-43d2-886a-c563bd908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447e6a-7f1d-4d88-a893-7ecc121b2fb9">
      <Terms xmlns="http://schemas.microsoft.com/office/infopath/2007/PartnerControls"/>
    </lcf76f155ced4ddcb4097134ff3c332f>
    <TaxCatchAll xmlns="9c2d0ce8-f408-440f-a7b2-57f1944a2880" xsi:nil="true"/>
  </documentManagement>
</p:properties>
</file>

<file path=customXml/itemProps1.xml><?xml version="1.0" encoding="utf-8"?>
<ds:datastoreItem xmlns:ds="http://schemas.openxmlformats.org/officeDocument/2006/customXml" ds:itemID="{CD1E787C-E572-4F6A-A0FE-7DB2F28F793F}">
  <ds:schemaRefs>
    <ds:schemaRef ds:uri="http://schemas.microsoft.com/sharepoint/v3/contenttype/forms"/>
  </ds:schemaRefs>
</ds:datastoreItem>
</file>

<file path=customXml/itemProps2.xml><?xml version="1.0" encoding="utf-8"?>
<ds:datastoreItem xmlns:ds="http://schemas.openxmlformats.org/officeDocument/2006/customXml" ds:itemID="{899A4C55-1A67-40E2-BA84-D8635DCFE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b9a5be-94f0-43d2-886a-c563bd908c8a"/>
    <ds:schemaRef ds:uri="fd447e6a-7f1d-4d88-a893-7ecc121b2fb9"/>
    <ds:schemaRef ds:uri="9c2d0ce8-f408-440f-a7b2-57f1944a2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83AE8C-DF78-48CD-AE86-A114535ED247}">
  <ds:schemaRefs>
    <ds:schemaRef ds:uri="1f0b6244-94ce-43a6-92a6-be444abe9887"/>
    <ds:schemaRef ds:uri="7bf9197b-5ccd-47df-aba2-07fd8a5d3d94"/>
    <ds:schemaRef ds:uri="http://schemas.microsoft.com/sharepoint/v3"/>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fd447e6a-7f1d-4d88-a893-7ecc121b2fb9"/>
    <ds:schemaRef ds:uri="9c2d0ce8-f408-440f-a7b2-57f1944a2880"/>
  </ds:schemaRefs>
</ds:datastoreItem>
</file>

<file path=docProps/app.xml><?xml version="1.0" encoding="utf-8"?>
<Properties xmlns="http://schemas.openxmlformats.org/officeDocument/2006/extended-properties" xmlns:vt="http://schemas.openxmlformats.org/officeDocument/2006/docPropsVTypes">
  <Template>slf-mall2018</Template>
  <TotalTime>196</TotalTime>
  <Words>1221</Words>
  <Application>Microsoft Macintosh PowerPoint</Application>
  <PresentationFormat>Bildspel på skärmen (16:9)</PresentationFormat>
  <Paragraphs>89</Paragraphs>
  <Slides>10</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Graphik Web</vt:lpstr>
      <vt:lpstr>Läkarförbunde</vt:lpstr>
      <vt:lpstr>Läkaravtal 2025</vt:lpstr>
      <vt:lpstr>Vad är ett kollektivavtal?</vt:lpstr>
      <vt:lpstr>Nytt kollektivavtal med SKR</vt:lpstr>
      <vt:lpstr>Framgångar i det nya avtalet</vt:lpstr>
      <vt:lpstr>Vad Läkarförbundet stoppade SKR från att genomföra</vt:lpstr>
      <vt:lpstr>Förhandlar Läkarförbundet om min lön?</vt:lpstr>
      <vt:lpstr>Tips! </vt:lpstr>
      <vt:lpstr>Hur förhandlas ett kollektivavtal?</vt:lpstr>
      <vt:lpstr>Varje medlem räknas</vt:lpstr>
      <vt:lpstr>Avtalsrörelse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 alla läkare under hela karriären</dc:title>
  <dc:creator>Tove Hägg</dc:creator>
  <cp:lastModifiedBy>Linda Strid</cp:lastModifiedBy>
  <cp:revision>13</cp:revision>
  <dcterms:created xsi:type="dcterms:W3CDTF">2023-01-23T11:23:33Z</dcterms:created>
  <dcterms:modified xsi:type="dcterms:W3CDTF">2025-06-24T13:32:01Z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0x0101008D6A79EF2E3402488580B94FA69E8751</vt:lpwstr>
  </property>
  <property fmtid="{D5CDD505-2E9C-101B-9397-08002B2CF9AE}" pid="3" name="MediaServiceImageTags">
    <vt:lpwstr/>
  </property>
</Properties>
</file>